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58" r:id="rId3"/>
    <p:sldId id="260" r:id="rId4"/>
    <p:sldId id="304" r:id="rId5"/>
    <p:sldId id="306" r:id="rId6"/>
    <p:sldId id="296" r:id="rId7"/>
    <p:sldId id="307" r:id="rId8"/>
    <p:sldId id="303" r:id="rId9"/>
    <p:sldId id="302" r:id="rId10"/>
    <p:sldId id="263" r:id="rId11"/>
    <p:sldId id="308" r:id="rId12"/>
    <p:sldId id="338" r:id="rId13"/>
    <p:sldId id="339" r:id="rId14"/>
    <p:sldId id="310" r:id="rId15"/>
    <p:sldId id="309" r:id="rId16"/>
    <p:sldId id="311" r:id="rId17"/>
    <p:sldId id="312" r:id="rId18"/>
    <p:sldId id="324" r:id="rId19"/>
    <p:sldId id="317" r:id="rId20"/>
    <p:sldId id="319" r:id="rId21"/>
    <p:sldId id="326" r:id="rId22"/>
    <p:sldId id="323" r:id="rId23"/>
    <p:sldId id="335" r:id="rId24"/>
    <p:sldId id="334" r:id="rId25"/>
    <p:sldId id="325" r:id="rId26"/>
    <p:sldId id="327" r:id="rId27"/>
    <p:sldId id="329" r:id="rId28"/>
    <p:sldId id="328" r:id="rId29"/>
    <p:sldId id="330" r:id="rId30"/>
    <p:sldId id="331" r:id="rId31"/>
    <p:sldId id="332" r:id="rId32"/>
    <p:sldId id="336" r:id="rId33"/>
    <p:sldId id="337" r:id="rId34"/>
    <p:sldId id="333" r:id="rId35"/>
  </p:sldIdLst>
  <p:sldSz cx="9144000" cy="5143500" type="screen16x9"/>
  <p:notesSz cx="6858000" cy="9144000"/>
  <p:embeddedFontLst>
    <p:embeddedFont>
      <p:font typeface="Anaheim" panose="020B0600000101010101" charset="0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HY헤드라인M" panose="02030600000101010101" pitchFamily="18" charset="-127"/>
      <p:regular r:id="rId40"/>
    </p:embeddedFont>
    <p:embeddedFont>
      <p:font typeface="Libre Franklin" pitchFamily="2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  <p:embeddedFont>
      <p:font typeface="Sofia Sans" panose="020B0600000101010101" charset="0"/>
      <p:regular r:id="rId49"/>
      <p:bold r:id="rId50"/>
      <p:italic r:id="rId51"/>
      <p:boldItalic r:id="rId52"/>
    </p:embeddedFont>
    <p:embeddedFont>
      <p:font typeface="Sofia Sans SemiBold" panose="020B0600000101010101" charset="0"/>
      <p:regular r:id="rId53"/>
      <p:bold r:id="rId54"/>
      <p:italic r:id="rId55"/>
      <p:boldItalic r:id="rId56"/>
    </p:embeddedFont>
    <p:embeddedFont>
      <p:font typeface="함초롬돋움" panose="020B0604000101010101" pitchFamily="50" charset="-12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FF"/>
    <a:srgbClr val="00B0F0"/>
    <a:srgbClr val="C3C3F9"/>
    <a:srgbClr val="A1A1E1"/>
    <a:srgbClr val="E20000"/>
    <a:srgbClr val="C2D600"/>
    <a:srgbClr val="EDFF3F"/>
    <a:srgbClr val="2E7F00"/>
    <a:srgbClr val="FFF27F"/>
    <a:srgbClr val="FF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B07561-CA6A-473F-8132-4A2375BB16B5}">
  <a:tblStyle styleId="{0DB07561-CA6A-473F-8132-4A2375BB1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409790-A142-488E-8641-9EE59BF026F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68667" autoAdjust="0"/>
  </p:normalViewPr>
  <p:slideViewPr>
    <p:cSldViewPr snapToGrid="0">
      <p:cViewPr varScale="1">
        <p:scale>
          <a:sx n="100" d="100"/>
          <a:sy n="100" d="100"/>
        </p:scale>
        <p:origin x="23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</a:t>
            </a:r>
            <a:r>
              <a:rPr lang="ko-KR" altLang="en-US" dirty="0" err="1"/>
              <a:t>에이콘</a:t>
            </a:r>
            <a:r>
              <a:rPr lang="ko-KR" altLang="en-US" dirty="0"/>
              <a:t> 아카데미 스마트 국방 데이터 분석과정 최종 프로젝트인 군 장병 감염병 분석 모델을 주제로 발표를 맡은 </a:t>
            </a:r>
            <a:r>
              <a:rPr lang="en-US" altLang="ko-KR" dirty="0"/>
              <a:t>1</a:t>
            </a:r>
            <a:r>
              <a:rPr lang="ko-KR" altLang="en-US" dirty="0"/>
              <a:t>조의 </a:t>
            </a:r>
            <a:r>
              <a:rPr lang="ko-KR" altLang="en-US" dirty="0" err="1"/>
              <a:t>황두경입니다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수집의 기준은 우선 논문탐색을 기반으로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논문을 여기 보이는 정리본과 같이 정리하여 감염병에 관한 많은 논문들 중 변수로 사용하였던 요인들과 분석하는데 사용한 모델을 모두 정리하여 저희가 </a:t>
            </a:r>
            <a:r>
              <a:rPr lang="ko-KR" altLang="en-US" dirty="0" err="1"/>
              <a:t>하고자하는</a:t>
            </a:r>
            <a:r>
              <a:rPr lang="ko-KR" altLang="en-US" dirty="0"/>
              <a:t> 프로젝트의 방향성을 잡았습니다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232008D0-8DFC-DE3C-F5CC-7C0E89D6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CCD9B747-9F37-69E6-A30E-3CD55D005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D12F1458-C44C-701D-467D-2F6DE75A3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그렇게 사용 할 변수를 정리 한 뒤 국방부</a:t>
            </a:r>
            <a:r>
              <a:rPr lang="en-US" altLang="ko-KR" dirty="0"/>
              <a:t>, </a:t>
            </a:r>
            <a:r>
              <a:rPr lang="ko-KR" altLang="en-US" dirty="0"/>
              <a:t>통계청</a:t>
            </a:r>
            <a:r>
              <a:rPr lang="en-US" altLang="ko-KR" dirty="0"/>
              <a:t>, </a:t>
            </a:r>
            <a:r>
              <a:rPr lang="ko-KR" altLang="en-US" dirty="0"/>
              <a:t>기상청</a:t>
            </a:r>
            <a:r>
              <a:rPr lang="en-US" altLang="ko-KR" dirty="0"/>
              <a:t>. </a:t>
            </a:r>
            <a:r>
              <a:rPr lang="ko-KR" altLang="en-US" dirty="0" err="1"/>
              <a:t>교통카드빅테이터</a:t>
            </a:r>
            <a:r>
              <a:rPr lang="ko-KR" altLang="en-US" dirty="0"/>
              <a:t> 통합정보시스템</a:t>
            </a:r>
            <a:r>
              <a:rPr lang="en-US" altLang="ko-KR" dirty="0"/>
              <a:t>, </a:t>
            </a:r>
            <a:r>
              <a:rPr lang="ko-KR" altLang="en-US" dirty="0" err="1"/>
              <a:t>국가통계포털</a:t>
            </a:r>
            <a:r>
              <a:rPr lang="ko-KR" altLang="en-US" dirty="0"/>
              <a:t> 등에서 자료를 추출하여 </a:t>
            </a:r>
            <a:r>
              <a:rPr lang="en-US" altLang="ko-KR" dirty="0"/>
              <a:t>csv</a:t>
            </a:r>
            <a:r>
              <a:rPr lang="ko-KR" altLang="en-US" dirty="0"/>
              <a:t>파일로 저장하고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비쥬얼스튜디오</a:t>
            </a:r>
            <a:r>
              <a:rPr lang="en-US" altLang="ko-KR" dirty="0"/>
              <a:t>, </a:t>
            </a:r>
            <a:r>
              <a:rPr lang="ko-KR" altLang="en-US" dirty="0" err="1"/>
              <a:t>쥬피터</a:t>
            </a:r>
            <a:r>
              <a:rPr lang="en-US" altLang="ko-KR" dirty="0"/>
              <a:t>, </a:t>
            </a:r>
            <a:r>
              <a:rPr lang="ko-KR" altLang="en-US" dirty="0" err="1"/>
              <a:t>코랩</a:t>
            </a:r>
            <a:r>
              <a:rPr lang="en-US" altLang="ko-KR" dirty="0"/>
              <a:t>, R</a:t>
            </a:r>
            <a:r>
              <a:rPr lang="ko-KR" altLang="en-US" dirty="0"/>
              <a:t> 등을 이용하여 전처리과정 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EDA </a:t>
            </a:r>
            <a:r>
              <a:rPr lang="ko-KR" altLang="en-US" dirty="0"/>
              <a:t>및 분석모델과정을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92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BE2E0186-E651-76C3-4846-3A998873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4C820118-727E-FB3D-D08B-1CF46C163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C5D7512D-17A3-38FE-614D-AFC28B251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정리한 데이터는 이렇습니다</a:t>
            </a:r>
            <a:r>
              <a:rPr lang="en-US" altLang="ko-KR" dirty="0"/>
              <a:t>. </a:t>
            </a:r>
            <a:r>
              <a:rPr lang="ko-KR" altLang="en-US" dirty="0"/>
              <a:t>저희가 최종적으로 사용할 요인으로는 군 내 일일 코로나 </a:t>
            </a:r>
            <a:r>
              <a:rPr lang="ko-KR" altLang="en-US" dirty="0" err="1"/>
              <a:t>확진자수</a:t>
            </a:r>
            <a:r>
              <a:rPr lang="en-US" altLang="ko-KR" dirty="0"/>
              <a:t>, SO2,CO</a:t>
            </a:r>
            <a:r>
              <a:rPr lang="ko-KR" altLang="en-US" dirty="0"/>
              <a:t>등의 대기요인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r>
              <a:rPr lang="en-US" altLang="ko-KR" dirty="0"/>
              <a:t>,</a:t>
            </a:r>
            <a:r>
              <a:rPr lang="ko-KR" altLang="en-US" dirty="0" err="1"/>
              <a:t>평균강수량</a:t>
            </a:r>
            <a:r>
              <a:rPr lang="en-US" altLang="ko-KR" dirty="0"/>
              <a:t>,</a:t>
            </a:r>
            <a:r>
              <a:rPr lang="ko-KR" altLang="en-US" dirty="0" err="1"/>
              <a:t>평균습도등의</a:t>
            </a:r>
            <a:r>
              <a:rPr lang="ko-KR" altLang="en-US" dirty="0"/>
              <a:t> 기상요인</a:t>
            </a:r>
            <a:r>
              <a:rPr lang="en-US" altLang="ko-KR" dirty="0"/>
              <a:t>, </a:t>
            </a:r>
            <a:r>
              <a:rPr lang="ko-KR" altLang="en-US" dirty="0"/>
              <a:t>그리고 일일 대중교통 이용 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모든 데이터는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일일데이터로 수집하였으나</a:t>
            </a:r>
            <a:r>
              <a:rPr lang="en-US" altLang="ko-KR" dirty="0"/>
              <a:t>, </a:t>
            </a:r>
            <a:r>
              <a:rPr lang="ko-KR" altLang="en-US" dirty="0"/>
              <a:t>대중교통이용수의 경우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일부터의 데이터만 얻을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모델들에서는</a:t>
            </a:r>
            <a:r>
              <a:rPr lang="ko-KR" altLang="en-US" dirty="0"/>
              <a:t> 시계열성을 보강하거나 시계열 데이터의 정상성을 확보하기위해 지연변수인 </a:t>
            </a:r>
            <a:r>
              <a:rPr lang="en-US" altLang="ko-KR" dirty="0"/>
              <a:t>lag</a:t>
            </a:r>
            <a:r>
              <a:rPr lang="ko-KR" altLang="en-US" dirty="0"/>
              <a:t>데이터나 일일 신규 </a:t>
            </a:r>
            <a:r>
              <a:rPr lang="ko-KR" altLang="en-US" dirty="0" err="1"/>
              <a:t>확진자</a:t>
            </a:r>
            <a:r>
              <a:rPr lang="ko-KR" altLang="en-US" dirty="0"/>
              <a:t> 수 변화량 데이터를 이용하기도 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109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BE2E0186-E651-76C3-4846-3A998873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4C820118-727E-FB3D-D08B-1CF46C163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C5D7512D-17A3-38FE-614D-AFC28B251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일반 감염병에 대해서도 </a:t>
            </a:r>
            <a:r>
              <a:rPr lang="en-US" altLang="ko-KR" dirty="0"/>
              <a:t>5</a:t>
            </a:r>
            <a:r>
              <a:rPr lang="ko-KR" altLang="en-US" dirty="0"/>
              <a:t>종을 특정하여 군 내 분기별 감염자수와 일반 국민의 연도별 감염자 수를 수집하였습니다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선택한 </a:t>
            </a:r>
            <a:r>
              <a:rPr lang="en-US" altLang="ko-KR" dirty="0"/>
              <a:t>5</a:t>
            </a:r>
            <a:r>
              <a:rPr lang="ko-KR" altLang="en-US" dirty="0"/>
              <a:t>종의 감염병은 군 내에서 유의미한 감염자 수가 보고된 사례 중</a:t>
            </a:r>
            <a:r>
              <a:rPr lang="en-US" altLang="ko-KR" dirty="0"/>
              <a:t>, </a:t>
            </a:r>
            <a:r>
              <a:rPr lang="ko-KR" altLang="en-US" dirty="0"/>
              <a:t>호흡기 감염병과 매개체 감염병으로 구분하여 선정하였습니다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군 장병이 생활하는 환경에서 실질적인 전파 위험이 높은 감염병을 기준으로 하였으며</a:t>
            </a:r>
            <a:r>
              <a:rPr lang="en-US" altLang="ko-KR" dirty="0"/>
              <a:t>, </a:t>
            </a:r>
            <a:r>
              <a:rPr lang="ko-KR" altLang="en-US" dirty="0"/>
              <a:t>특히 데이터 확보가 가능하고 통계적으로 유의미한 패턴을 보이는 감염병을 중심으로 선정하였습니다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549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232008D0-8DFC-DE3C-F5CC-7C0E89D6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CCD9B747-9F37-69E6-A30E-3CD55D005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D12F1458-C44C-701D-467D-2F6DE75A3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군 내 코로나 </a:t>
            </a:r>
            <a:r>
              <a:rPr lang="ko-KR" altLang="en-US" dirty="0" err="1"/>
              <a:t>확진자수같은</a:t>
            </a:r>
            <a:r>
              <a:rPr lang="ko-KR" altLang="en-US" dirty="0"/>
              <a:t> 경우는 실제 데이터를 찾지 못하였고 공개요청을 하여도 거부당하여서 탐색했던 논문에 쓰인 그래프를 </a:t>
            </a:r>
            <a:r>
              <a:rPr lang="en-US" altLang="ko-KR" dirty="0"/>
              <a:t>automeris.io</a:t>
            </a:r>
            <a:r>
              <a:rPr lang="ko-KR" altLang="en-US" dirty="0"/>
              <a:t>를 통해 그래프 기반 데이터를 추출하여 사용하였습니다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그래프 데이터 추출 과정에서 약간의 오차가 발생할 가능성이 있으며</a:t>
            </a:r>
            <a:r>
              <a:rPr lang="en-US" altLang="ko-KR" dirty="0"/>
              <a:t>, </a:t>
            </a:r>
            <a:r>
              <a:rPr lang="ko-KR" altLang="en-US" dirty="0"/>
              <a:t>이를 보완하기 위해 추가적인 데이터 정제 과정을 거쳤습니다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46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91F05FF2-4842-2F1A-5883-9B0B1EF5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>
            <a:extLst>
              <a:ext uri="{FF2B5EF4-FFF2-40B4-BE49-F238E27FC236}">
                <a16:creationId xmlns:a16="http://schemas.microsoft.com/office/drawing/2014/main" id="{83509E9E-3F2F-C368-C7E9-3C6C07A06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>
            <a:extLst>
              <a:ext uri="{FF2B5EF4-FFF2-40B4-BE49-F238E27FC236}">
                <a16:creationId xmlns:a16="http://schemas.microsoft.com/office/drawing/2014/main" id="{93BA6B5F-B206-6A5A-FECD-32A486BAB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결과입니다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2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232008D0-8DFC-DE3C-F5CC-7C0E89D6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CCD9B747-9F37-69E6-A30E-3CD55D005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D12F1458-C44C-701D-467D-2F6DE75A3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연도별 일반 감염병의 군과 국민의 감염 양상의 차이를 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좌측의 경우 군</a:t>
            </a:r>
            <a:r>
              <a:rPr lang="en-US" altLang="ko-KR" dirty="0"/>
              <a:t>/</a:t>
            </a:r>
            <a:r>
              <a:rPr lang="ko-KR" altLang="en-US" dirty="0"/>
              <a:t>국민 호흡기 감염병 감염 비율 그래프 이고 우측의 경우 군</a:t>
            </a:r>
            <a:r>
              <a:rPr lang="en-US" altLang="ko-KR" dirty="0"/>
              <a:t>/</a:t>
            </a:r>
            <a:r>
              <a:rPr lang="ko-KR" altLang="en-US" dirty="0"/>
              <a:t>국민 매개체 감염병 감염 비율입니다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호흡기 감염병으로는 유행성이하선염</a:t>
            </a:r>
            <a:r>
              <a:rPr lang="en-US" altLang="ko-KR" dirty="0"/>
              <a:t>, </a:t>
            </a:r>
            <a:r>
              <a:rPr lang="ko-KR" altLang="en-US" dirty="0"/>
              <a:t>수두</a:t>
            </a:r>
            <a:r>
              <a:rPr lang="en-US" altLang="ko-KR" dirty="0"/>
              <a:t>, </a:t>
            </a:r>
            <a:r>
              <a:rPr lang="ko-KR" altLang="en-US" dirty="0"/>
              <a:t>결핵을 선정하였고</a:t>
            </a:r>
            <a:r>
              <a:rPr lang="en-US" altLang="ko-KR" dirty="0"/>
              <a:t> </a:t>
            </a:r>
            <a:r>
              <a:rPr lang="ko-KR" altLang="en-US" dirty="0"/>
              <a:t>매개체 감염병의 경우 말라리아</a:t>
            </a:r>
            <a:r>
              <a:rPr lang="en-US" altLang="ko-KR" dirty="0"/>
              <a:t>,</a:t>
            </a:r>
            <a:r>
              <a:rPr lang="ko-KR" altLang="en-US" dirty="0" err="1"/>
              <a:t>쯔쯔가무시를</a:t>
            </a:r>
            <a:r>
              <a:rPr lang="ko-KR" altLang="en-US" dirty="0"/>
              <a:t> 선정하였습니다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ko-KR" altLang="en-US" dirty="0"/>
              <a:t>축의 경우 </a:t>
            </a:r>
            <a:r>
              <a:rPr lang="en-US" altLang="ko-KR" dirty="0"/>
              <a:t>1</a:t>
            </a:r>
            <a:r>
              <a:rPr lang="ko-KR" altLang="en-US" dirty="0"/>
              <a:t>만명당 감염 비율이며</a:t>
            </a:r>
            <a:r>
              <a:rPr lang="en-US" altLang="ko-KR" dirty="0"/>
              <a:t>, </a:t>
            </a:r>
            <a:r>
              <a:rPr lang="ko-KR" altLang="en-US" dirty="0"/>
              <a:t>파란선은 군 장병의 감염비율</a:t>
            </a:r>
            <a:r>
              <a:rPr lang="en-US" altLang="ko-KR" dirty="0"/>
              <a:t>, </a:t>
            </a:r>
            <a:r>
              <a:rPr lang="ko-KR" altLang="en-US" dirty="0" err="1"/>
              <a:t>빨간선은</a:t>
            </a:r>
            <a:r>
              <a:rPr lang="ko-KR" altLang="en-US" dirty="0"/>
              <a:t> 일반 국민의 </a:t>
            </a:r>
            <a:r>
              <a:rPr lang="ko-KR" altLang="en-US" dirty="0" err="1"/>
              <a:t>감염비율입니다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표에 보이듯 호흡기 감염병의 경우 군장병보다 일반 국민이 더 많이 걸리는 것을</a:t>
            </a:r>
            <a:r>
              <a:rPr lang="en-US" altLang="ko-KR" dirty="0"/>
              <a:t>, </a:t>
            </a:r>
            <a:r>
              <a:rPr lang="ko-KR" altLang="en-US" dirty="0"/>
              <a:t>그리고 매개체 감염병의 경우 일반 국민에 비해 군 장병이 많이 </a:t>
            </a:r>
            <a:r>
              <a:rPr lang="ko-KR" altLang="en-US" dirty="0" err="1"/>
              <a:t>걸리는것을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군 장병의 경우 일반 국민과는 다른 환경에서 감염병의 유행의 방식이 특수하다는 사실을 유추할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이를 토대로 데이터 분석을 하기엔 수집가능한 데이터 수가 충분치 않아 분석 모델을 제작할 수 없었기에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가장 이슈가 크고 데이터를 일일 데이터로 최대한 많이 </a:t>
            </a:r>
            <a:r>
              <a:rPr lang="ko-KR" altLang="en-US" dirty="0" err="1"/>
              <a:t>추출가능할</a:t>
            </a:r>
            <a:r>
              <a:rPr lang="ko-KR" altLang="en-US" dirty="0"/>
              <a:t> 수 있었던 코로나 바이러스를 토대로 분석 모델을 제작하기 시작했습니다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75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15498CED-DC8C-2776-5586-58B49EA6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088C5C72-A167-82B4-1AF8-F8B3444EC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914F07DA-FE71-8FB6-11CC-64BA3451A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군</a:t>
            </a:r>
            <a:r>
              <a:rPr lang="en-US" altLang="ko-KR" dirty="0"/>
              <a:t>/</a:t>
            </a:r>
            <a:r>
              <a:rPr lang="ko-KR" altLang="en-US" dirty="0"/>
              <a:t>국민 코로나 </a:t>
            </a:r>
            <a:r>
              <a:rPr lang="ko-KR" altLang="en-US" dirty="0" err="1"/>
              <a:t>확진자</a:t>
            </a:r>
            <a:r>
              <a:rPr lang="ko-KR" altLang="en-US" dirty="0"/>
              <a:t> 비율입니다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ko-KR" altLang="en-US" dirty="0"/>
              <a:t>축은 감염 비율입니다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한국에 공식적인 첫 코로나 </a:t>
            </a:r>
            <a:r>
              <a:rPr lang="ko-KR" altLang="en-US" dirty="0" err="1"/>
              <a:t>확진자가</a:t>
            </a:r>
            <a:r>
              <a:rPr lang="ko-KR" altLang="en-US" dirty="0"/>
              <a:t> 등장하였지만 저희가 추출한 데이터는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월부터의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코로나의 경우 추세가 비슷하게 오르는 경향이 있었으나</a:t>
            </a:r>
            <a:r>
              <a:rPr lang="en-US" altLang="ko-KR" dirty="0"/>
              <a:t>, </a:t>
            </a:r>
            <a:r>
              <a:rPr lang="ko-KR" altLang="en-US" dirty="0"/>
              <a:t>특정 시기마다 군의 감염확률이 비정상적으로 증가하는 모습을 보이는 경우가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특이사항으로는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청해부대 집단감염이 발생하며 군 내 코로나 환자수가 급증한 시기가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86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15498CED-DC8C-2776-5586-58B49EA6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088C5C72-A167-82B4-1AF8-F8B3444EC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914F07DA-FE71-8FB6-11CC-64BA3451A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추출한 군 내 일일 코로나 </a:t>
            </a:r>
            <a:r>
              <a:rPr lang="ko-KR" altLang="en-US" dirty="0" err="1"/>
              <a:t>확진자수와</a:t>
            </a:r>
            <a:r>
              <a:rPr lang="ko-KR" altLang="en-US" dirty="0"/>
              <a:t> 저희가 수집한 다양한 요인간의 관계성을 알아보기 위해 우선 선형회귀모델을 이용하였습니다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선형 회귀 모델이 데이터 패턴을 적절히 설명할 수 있는지 검증하기 위해 </a:t>
            </a:r>
            <a:r>
              <a:rPr lang="en-US" altLang="ko-KR" dirty="0"/>
              <a:t>Ramsey RESET test</a:t>
            </a:r>
            <a:r>
              <a:rPr lang="ko-KR" altLang="en-US" dirty="0"/>
              <a:t>를 수행하였습니다</a:t>
            </a:r>
            <a:r>
              <a:rPr lang="en-US" altLang="ko-KR" dirty="0"/>
              <a:t>. </a:t>
            </a:r>
            <a:r>
              <a:rPr lang="ko-KR" altLang="en-US" dirty="0"/>
              <a:t>그 결과</a:t>
            </a:r>
            <a:r>
              <a:rPr lang="en-US" altLang="ko-KR" dirty="0"/>
              <a:t>, 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보다 작은 </a:t>
            </a:r>
            <a:r>
              <a:rPr lang="en-US" altLang="ko-KR" dirty="0"/>
              <a:t>0.0001</a:t>
            </a:r>
            <a:r>
              <a:rPr lang="ko-KR" altLang="en-US" dirty="0"/>
              <a:t>로 나타나</a:t>
            </a:r>
            <a:r>
              <a:rPr lang="en-US" altLang="ko-KR" dirty="0"/>
              <a:t>, </a:t>
            </a:r>
            <a:r>
              <a:rPr lang="ko-KR" altLang="en-US" dirty="0"/>
              <a:t>선형 모델만으로는 데이터 패턴을 설명할 수 없다고 결론지었습니다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따라</a:t>
            </a:r>
            <a:r>
              <a:rPr lang="en-US" altLang="ko-KR" dirty="0"/>
              <a:t>,</a:t>
            </a:r>
            <a:r>
              <a:rPr lang="ko-KR" altLang="en-US" dirty="0"/>
              <a:t> 비선형성을 반영 할 수 있는 통계기반 모델 및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 </a:t>
            </a:r>
            <a:r>
              <a:rPr lang="ko-KR" altLang="en-US" dirty="0" err="1"/>
              <a:t>모델등을</a:t>
            </a:r>
            <a:r>
              <a:rPr lang="ko-KR" altLang="en-US" dirty="0"/>
              <a:t> 활용하여 추가적인 분석 및 예측을 시작하였습니다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782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FEDC262C-7F39-465F-5DC5-5E3DBFBF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5E783650-D06D-7684-D8B0-2B6E213C03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0245B330-16EA-8AD4-D24A-D46009987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첫번째로는 통계기반 시계열 모델인 </a:t>
            </a:r>
            <a:r>
              <a:rPr lang="en-US" altLang="ko-KR" dirty="0"/>
              <a:t>SARIMAX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시계열 데이터의 추세</a:t>
            </a:r>
            <a:r>
              <a:rPr lang="en-US" altLang="ko-KR" dirty="0"/>
              <a:t>, </a:t>
            </a:r>
            <a:r>
              <a:rPr lang="ko-KR" altLang="en-US" dirty="0"/>
              <a:t>계절성</a:t>
            </a:r>
            <a:r>
              <a:rPr lang="en-US" altLang="ko-KR" dirty="0"/>
              <a:t>, </a:t>
            </a:r>
            <a:r>
              <a:rPr lang="ko-KR" altLang="en-US" dirty="0"/>
              <a:t>자기회귀 패턴을 반영하여 예측을 하고 </a:t>
            </a:r>
            <a:r>
              <a:rPr lang="ko-KR" altLang="en-US" dirty="0" err="1"/>
              <a:t>공기질</a:t>
            </a:r>
            <a:r>
              <a:rPr lang="en-US" altLang="ko-KR" dirty="0"/>
              <a:t>,</a:t>
            </a:r>
            <a:r>
              <a:rPr lang="ko-KR" altLang="en-US" dirty="0"/>
              <a:t> 일일 대중교통 이용 수</a:t>
            </a:r>
            <a:r>
              <a:rPr lang="en-US" altLang="ko-KR" dirty="0"/>
              <a:t>, lag</a:t>
            </a:r>
            <a:r>
              <a:rPr lang="ko-KR" altLang="en-US" dirty="0" err="1"/>
              <a:t>데이터등을</a:t>
            </a:r>
            <a:r>
              <a:rPr lang="ko-KR" altLang="en-US" dirty="0"/>
              <a:t> 활용하여 예측 성능을 향상시켰습니다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주단위의 계절성을 반영하여 시계열 패턴을 효과적으로 학습시켰고</a:t>
            </a:r>
            <a:r>
              <a:rPr lang="en-US" altLang="ko-KR" dirty="0"/>
              <a:t>, </a:t>
            </a:r>
            <a:r>
              <a:rPr lang="ko-KR" altLang="en-US" dirty="0"/>
              <a:t>학습 후 </a:t>
            </a:r>
            <a:r>
              <a:rPr lang="ko-KR" altLang="en-US" dirty="0" err="1"/>
              <a:t>예측값을</a:t>
            </a:r>
            <a:r>
              <a:rPr lang="ko-KR" altLang="en-US" dirty="0"/>
              <a:t> 생성하여 </a:t>
            </a:r>
            <a:r>
              <a:rPr lang="en-US" altLang="ko-KR" dirty="0"/>
              <a:t>MAE RMSE MAPE</a:t>
            </a:r>
            <a:r>
              <a:rPr lang="ko-KR" altLang="en-US" dirty="0"/>
              <a:t>값으로 성능을 평가하였습니다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선정된 변수들은 조합을 바꿔가며 </a:t>
            </a:r>
            <a:r>
              <a:rPr lang="ko-KR" altLang="en-US" dirty="0" err="1"/>
              <a:t>넣었을때</a:t>
            </a:r>
            <a:r>
              <a:rPr lang="ko-KR" altLang="en-US" dirty="0"/>
              <a:t> 가장 예측력이 높게 나온 변수들로 선정하였습니다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 후 예측 결과를 </a:t>
            </a:r>
            <a:r>
              <a:rPr lang="ko-KR" altLang="en-US" dirty="0" err="1"/>
              <a:t>시각화하는</a:t>
            </a:r>
            <a:r>
              <a:rPr lang="ko-KR" altLang="en-US" dirty="0"/>
              <a:t> 과정으로 마무리하였습니다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성능평가수치는 뒤에 확인하도록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88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목차는 다음과 같습니다</a:t>
            </a:r>
            <a:r>
              <a:rPr lang="en-US" altLang="ko-KR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r>
              <a:rPr lang="ko-KR" alt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프로젝트 개요로 시작해서 데이터 수집 밑 전처리방식</a:t>
            </a:r>
            <a:r>
              <a:rPr lang="en-US" altLang="ko-KR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ko-KR" alt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프로젝트 결과</a:t>
            </a:r>
            <a:r>
              <a:rPr lang="en-US" altLang="ko-KR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ko-KR" alt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프로젝트 총평 마지막으로 </a:t>
            </a:r>
            <a:r>
              <a:rPr lang="en-US" altLang="ko-KR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QnA</a:t>
            </a:r>
            <a:r>
              <a:rPr lang="ko-KR" alt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시간을 </a:t>
            </a:r>
            <a:r>
              <a:rPr lang="ko-KR" altLang="en-US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갖도록하겠습니다</a:t>
            </a:r>
            <a:r>
              <a:rPr lang="en-US" altLang="ko-KR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9A24B3-317E-7B19-F7A9-CEEF39DC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E616B104-EED9-ACC8-3061-C81228D3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52A8F472-BACA-786C-C17E-AF5D253C1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통계기반에 </a:t>
            </a:r>
            <a:r>
              <a:rPr lang="ko-KR" altLang="en-US" dirty="0" err="1"/>
              <a:t>휴리스틱모델을</a:t>
            </a:r>
            <a:r>
              <a:rPr lang="ko-KR" altLang="en-US" dirty="0"/>
              <a:t> 합친 </a:t>
            </a:r>
            <a:r>
              <a:rPr lang="en-US" altLang="ko-KR" dirty="0"/>
              <a:t>Prophet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시계열 데이터의 추세</a:t>
            </a:r>
            <a:r>
              <a:rPr lang="en-US" altLang="ko-KR" dirty="0"/>
              <a:t>,</a:t>
            </a:r>
            <a:r>
              <a:rPr lang="ko-KR" altLang="en-US" dirty="0"/>
              <a:t>계절성</a:t>
            </a:r>
            <a:r>
              <a:rPr lang="en-US" altLang="ko-KR" dirty="0"/>
              <a:t>,</a:t>
            </a:r>
            <a:r>
              <a:rPr lang="ko-KR" altLang="en-US" dirty="0"/>
              <a:t>변곡점을 반영하여 예측하였습니다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로지스틱 성장을 적용하고 </a:t>
            </a:r>
            <a:r>
              <a:rPr lang="ko-KR" altLang="en-US" dirty="0" err="1"/>
              <a:t>상한값을</a:t>
            </a:r>
            <a:r>
              <a:rPr lang="ko-KR" altLang="en-US" dirty="0"/>
              <a:t> 설정하여 비현실적인 증가를 방지하였습니다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공기질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대중교통이용량</a:t>
            </a:r>
            <a:r>
              <a:rPr lang="en-US" altLang="ko-KR" dirty="0"/>
              <a:t>, </a:t>
            </a:r>
            <a:r>
              <a:rPr lang="ko-KR" altLang="en-US" dirty="0"/>
              <a:t>기상데이터를 추가변수로 활용하여 예측 정확도를 향상시켰고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계절성을 </a:t>
            </a:r>
            <a:r>
              <a:rPr lang="en-US" altLang="ko-KR" dirty="0"/>
              <a:t>14</a:t>
            </a:r>
            <a:r>
              <a:rPr lang="ko-KR" altLang="en-US" dirty="0"/>
              <a:t>일주기로 추가하여 패턴을 반영하였습니다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SARIMAX</a:t>
            </a:r>
            <a:r>
              <a:rPr lang="ko-KR" altLang="en-US" dirty="0"/>
              <a:t> 모델과 같이 </a:t>
            </a:r>
            <a:r>
              <a:rPr lang="ko-KR" altLang="en-US" dirty="0" err="1"/>
              <a:t>예측값</a:t>
            </a:r>
            <a:r>
              <a:rPr lang="ko-KR" altLang="en-US" dirty="0"/>
              <a:t> 생성 후 </a:t>
            </a:r>
            <a:r>
              <a:rPr lang="en-US" altLang="ko-KR" dirty="0"/>
              <a:t>MAE RMSE MAPE</a:t>
            </a:r>
            <a:r>
              <a:rPr lang="ko-KR" altLang="en-US" dirty="0"/>
              <a:t>값으로 성능평가를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예측 결과를 </a:t>
            </a:r>
            <a:r>
              <a:rPr lang="ko-KR" altLang="en-US" dirty="0" err="1"/>
              <a:t>시각화하는</a:t>
            </a:r>
            <a:r>
              <a:rPr lang="ko-KR" altLang="en-US" dirty="0"/>
              <a:t> 과정으로 마무리하였습니다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3453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67D33AD-C713-5F01-03BD-6A8F745E3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8C2C62FB-40B8-C836-DA26-E6D167AB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7B20205A-34B1-70AF-613D-E41C69B94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이 후 </a:t>
            </a:r>
            <a:r>
              <a:rPr lang="ko-KR" altLang="en-US" dirty="0" err="1"/>
              <a:t>머신러닝</a:t>
            </a:r>
            <a:r>
              <a:rPr lang="ko-KR" altLang="en-US" dirty="0"/>
              <a:t> 모델들과 딥러닝 모델들을 활용하여 분석 및 예측을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머신러닝으로</a:t>
            </a:r>
            <a:r>
              <a:rPr lang="ko-KR" altLang="en-US" dirty="0"/>
              <a:t> 이용한 모델로는</a:t>
            </a:r>
            <a:r>
              <a:rPr lang="en-US" altLang="ko-KR" dirty="0"/>
              <a:t>SVR </a:t>
            </a:r>
            <a:r>
              <a:rPr lang="ko-KR" altLang="en-US" dirty="0"/>
              <a:t>모델</a:t>
            </a:r>
            <a:r>
              <a:rPr lang="en-US" altLang="ko-KR" dirty="0"/>
              <a:t>,</a:t>
            </a:r>
            <a:r>
              <a:rPr lang="en-US" altLang="ko-KR" dirty="0" err="1"/>
              <a:t>XGBoost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이용하였고 </a:t>
            </a:r>
            <a:r>
              <a:rPr lang="ko-KR" altLang="en-US" dirty="0" err="1"/>
              <a:t>딥러닝으로는</a:t>
            </a:r>
            <a:r>
              <a:rPr lang="ko-KR" altLang="en-US" dirty="0"/>
              <a:t> </a:t>
            </a:r>
            <a:r>
              <a:rPr lang="en-US" altLang="ko-KR" dirty="0"/>
              <a:t>LSTM GRU RNN CNN </a:t>
            </a:r>
            <a:r>
              <a:rPr lang="ko-KR" altLang="en-US" dirty="0"/>
              <a:t>모델을 활용하였습니다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입력변수에 대해서는 </a:t>
            </a:r>
            <a:r>
              <a:rPr lang="en-US" altLang="ko-KR" dirty="0"/>
              <a:t>Min-Max </a:t>
            </a:r>
            <a:r>
              <a:rPr lang="ko-KR" altLang="en-US" dirty="0"/>
              <a:t>스케일링을 하였고 </a:t>
            </a:r>
            <a:r>
              <a:rPr lang="en-US" altLang="ko-KR" dirty="0" err="1"/>
              <a:t>Optuna</a:t>
            </a:r>
            <a:r>
              <a:rPr lang="ko-KR" altLang="en-US" dirty="0"/>
              <a:t>를 활용해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최적화하였습니다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시계열 정보를 활용하는 과정을 추가하였고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 두 모델과 마찬가지로 </a:t>
            </a:r>
            <a:r>
              <a:rPr lang="en-US" altLang="ko-KR" dirty="0"/>
              <a:t>MAE RMSE MAPE</a:t>
            </a:r>
            <a:r>
              <a:rPr lang="ko-KR" altLang="en-US" dirty="0"/>
              <a:t>값으로 모델성능을 평가하였고 예측 결과를 </a:t>
            </a:r>
            <a:r>
              <a:rPr lang="ko-KR" altLang="en-US" dirty="0" err="1"/>
              <a:t>시각화하는</a:t>
            </a:r>
            <a:r>
              <a:rPr lang="ko-KR" altLang="en-US" dirty="0"/>
              <a:t> 과정으로 마무리하였습니다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57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9A24B3-317E-7B19-F7A9-CEEF39DC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E616B104-EED9-ACC8-3061-C81228D3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52A8F472-BACA-786C-C17E-AF5D253C1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머신러닝과</a:t>
            </a:r>
            <a:r>
              <a:rPr lang="ko-KR" altLang="en-US" dirty="0"/>
              <a:t> 딥러닝 진행에 차이점입니다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경우 데이터를 </a:t>
            </a:r>
            <a:r>
              <a:rPr lang="en-US" altLang="ko-KR" dirty="0"/>
              <a:t>Train/Test </a:t>
            </a:r>
            <a:r>
              <a:rPr lang="ko-KR" altLang="en-US" dirty="0"/>
              <a:t>두 분류로 나누어 진행하였습니다</a:t>
            </a:r>
            <a:r>
              <a:rPr lang="en-US" altLang="ko-KR" dirty="0"/>
              <a:t>. 20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월부터 </a:t>
            </a:r>
            <a:r>
              <a:rPr lang="en-US" altLang="ko-KR" dirty="0"/>
              <a:t>21</a:t>
            </a:r>
            <a:r>
              <a:rPr lang="ko-KR" altLang="en-US" dirty="0"/>
              <a:t>년도 </a:t>
            </a:r>
            <a:r>
              <a:rPr lang="en-US" altLang="ko-KR" dirty="0"/>
              <a:t>7</a:t>
            </a:r>
            <a:r>
              <a:rPr lang="ko-KR" altLang="en-US" dirty="0"/>
              <a:t>월까지 데이터를 </a:t>
            </a:r>
            <a:r>
              <a:rPr lang="en-US" altLang="ko-KR" dirty="0"/>
              <a:t>Train, 8</a:t>
            </a:r>
            <a:r>
              <a:rPr lang="ko-KR" altLang="en-US" dirty="0"/>
              <a:t>월부터 </a:t>
            </a:r>
            <a:r>
              <a:rPr lang="en-US" altLang="ko-KR" dirty="0"/>
              <a:t>12</a:t>
            </a:r>
            <a:r>
              <a:rPr lang="ko-KR" altLang="en-US" dirty="0"/>
              <a:t>월까지 </a:t>
            </a:r>
            <a:r>
              <a:rPr lang="en-US" altLang="ko-KR" dirty="0"/>
              <a:t>Test</a:t>
            </a:r>
            <a:r>
              <a:rPr lang="ko-KR" altLang="en-US" dirty="0"/>
              <a:t>로 지정하였습니다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</a:t>
            </a:r>
            <a:r>
              <a:rPr lang="en-US" altLang="ko-KR" dirty="0"/>
              <a:t>Feature</a:t>
            </a:r>
            <a:r>
              <a:rPr lang="ko-KR" altLang="en-US" dirty="0"/>
              <a:t>로는 저희가 수집한 모든 변수를 포함하였습니다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Optuna</a:t>
            </a:r>
            <a:r>
              <a:rPr lang="en-US" dirty="0"/>
              <a:t> </a:t>
            </a:r>
            <a:r>
              <a:rPr lang="ko-KR" altLang="en-US" dirty="0"/>
              <a:t>탐색을 통해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회수는 </a:t>
            </a:r>
            <a:r>
              <a:rPr lang="en-US" altLang="ko-KR" dirty="0"/>
              <a:t>100</a:t>
            </a:r>
            <a:r>
              <a:rPr lang="ko-KR" altLang="en-US" dirty="0"/>
              <a:t>회로 수행하였습니다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시계열 정보로는 </a:t>
            </a:r>
            <a:r>
              <a:rPr lang="en-US" altLang="ko-KR" dirty="0"/>
              <a:t>lag</a:t>
            </a:r>
            <a:r>
              <a:rPr lang="ko-KR" altLang="en-US" dirty="0"/>
              <a:t>데이터를 적용하였으며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일부터 통상적으로 코로나 확진부터 완치까지의 기간인 </a:t>
            </a:r>
            <a:r>
              <a:rPr lang="en-US" altLang="ko-KR" dirty="0"/>
              <a:t>14</a:t>
            </a:r>
            <a:r>
              <a:rPr lang="ko-KR" altLang="en-US" dirty="0" err="1"/>
              <a:t>일까지를</a:t>
            </a:r>
            <a:r>
              <a:rPr lang="ko-KR" altLang="en-US" dirty="0"/>
              <a:t> 활용하였습니다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딥러닝 모델의 경우 </a:t>
            </a:r>
            <a:r>
              <a:rPr lang="en-US" altLang="ko-KR" dirty="0"/>
              <a:t>Train/Validation/Test </a:t>
            </a:r>
            <a:r>
              <a:rPr lang="ko-KR" altLang="en-US" dirty="0"/>
              <a:t>세 분류로 나누어 진행하였고 </a:t>
            </a:r>
            <a:r>
              <a:rPr lang="en-US" altLang="ko-KR" dirty="0"/>
              <a:t>20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월부터 </a:t>
            </a:r>
            <a:r>
              <a:rPr lang="en-US" altLang="ko-KR" dirty="0"/>
              <a:t>21</a:t>
            </a:r>
            <a:r>
              <a:rPr lang="ko-KR" altLang="en-US" dirty="0"/>
              <a:t>년도 </a:t>
            </a:r>
            <a:r>
              <a:rPr lang="en-US" altLang="ko-KR" dirty="0"/>
              <a:t>5</a:t>
            </a:r>
            <a:r>
              <a:rPr lang="ko-KR" altLang="en-US" dirty="0"/>
              <a:t>월까지 </a:t>
            </a:r>
            <a:r>
              <a:rPr lang="en-US" altLang="ko-KR" dirty="0"/>
              <a:t>Train, 6</a:t>
            </a:r>
            <a:r>
              <a:rPr lang="ko-KR" altLang="en-US" dirty="0"/>
              <a:t>월부터 </a:t>
            </a:r>
            <a:r>
              <a:rPr lang="en-US" altLang="ko-KR" dirty="0"/>
              <a:t>7</a:t>
            </a:r>
            <a:r>
              <a:rPr lang="ko-KR" altLang="en-US" dirty="0" err="1"/>
              <a:t>월까지를</a:t>
            </a:r>
            <a:r>
              <a:rPr lang="ko-KR" altLang="en-US" dirty="0"/>
              <a:t> </a:t>
            </a:r>
            <a:r>
              <a:rPr lang="en-US" altLang="ko-KR" dirty="0"/>
              <a:t>Validation 8</a:t>
            </a:r>
            <a:r>
              <a:rPr lang="ko-KR" altLang="en-US" dirty="0"/>
              <a:t>월부터 </a:t>
            </a:r>
            <a:r>
              <a:rPr lang="en-US" altLang="ko-KR" dirty="0"/>
              <a:t>12</a:t>
            </a:r>
            <a:r>
              <a:rPr lang="ko-KR" altLang="en-US" dirty="0" err="1"/>
              <a:t>월까지를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로 지정하였습니다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</a:t>
            </a:r>
            <a:r>
              <a:rPr lang="ko-KR" altLang="en-US" dirty="0"/>
              <a:t>데이터 비율이 </a:t>
            </a:r>
            <a:r>
              <a:rPr lang="en-US" altLang="ko-KR" dirty="0"/>
              <a:t>10</a:t>
            </a:r>
            <a:r>
              <a:rPr lang="ko-KR" altLang="en-US" dirty="0"/>
              <a:t>프로가 안되지만 </a:t>
            </a:r>
            <a:r>
              <a:rPr lang="en-US" altLang="ko-KR" dirty="0"/>
              <a:t>7</a:t>
            </a:r>
            <a:r>
              <a:rPr lang="ko-KR" altLang="en-US" dirty="0"/>
              <a:t>월 청해부대 집단감염과 같은 특이상황이 발생해도 잘 작동하는지 확인하기위해 이 시기로 지정하였습니다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</a:t>
            </a:r>
            <a:r>
              <a:rPr lang="ko-KR" altLang="en-US" dirty="0"/>
              <a:t>의 경우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위해 </a:t>
            </a:r>
            <a:r>
              <a:rPr lang="ko-KR" altLang="en-US" dirty="0" err="1"/>
              <a:t>머신러닝에서</a:t>
            </a:r>
            <a:r>
              <a:rPr lang="ko-KR" altLang="en-US" dirty="0"/>
              <a:t> 사용한 변수 중 유사한 변수들을 제외하였습니다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Optuna</a:t>
            </a:r>
            <a:r>
              <a:rPr lang="ko-KR" altLang="en-US" dirty="0"/>
              <a:t>를 이용해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횟수는 </a:t>
            </a:r>
            <a:r>
              <a:rPr lang="en-US" altLang="ko-KR" dirty="0"/>
              <a:t>10</a:t>
            </a:r>
            <a:r>
              <a:rPr lang="ko-KR" altLang="en-US" dirty="0"/>
              <a:t>회 수행하였고 시계열정보로는 </a:t>
            </a:r>
            <a:r>
              <a:rPr lang="en-US" altLang="ko-KR" dirty="0" err="1"/>
              <a:t>lagdata</a:t>
            </a:r>
            <a:r>
              <a:rPr lang="ko-KR" altLang="en-US" dirty="0"/>
              <a:t>가 아닌 </a:t>
            </a:r>
            <a:r>
              <a:rPr lang="en-US" altLang="ko-KR" dirty="0"/>
              <a:t>timesteps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이 경우에도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위해 데이터를 축소하였는데</a:t>
            </a:r>
            <a:r>
              <a:rPr lang="en-US" altLang="ko-KR" dirty="0"/>
              <a:t>, </a:t>
            </a:r>
            <a:r>
              <a:rPr lang="ko-KR" altLang="en-US" dirty="0"/>
              <a:t>선행 연구 결과 </a:t>
            </a:r>
            <a:r>
              <a:rPr lang="en-US" altLang="ko-KR" dirty="0"/>
              <a:t>20</a:t>
            </a:r>
            <a:r>
              <a:rPr lang="ko-KR" altLang="en-US" dirty="0"/>
              <a:t>대의 코로나 평균 잠복기가 </a:t>
            </a:r>
            <a:r>
              <a:rPr lang="en-US" altLang="ko-KR" dirty="0"/>
              <a:t>5.5</a:t>
            </a:r>
            <a:r>
              <a:rPr lang="ko-KR" altLang="en-US" dirty="0"/>
              <a:t>일이라는 내용을 토대로 </a:t>
            </a:r>
            <a:r>
              <a:rPr lang="en-US" altLang="ko-KR" dirty="0"/>
              <a:t>5</a:t>
            </a:r>
            <a:r>
              <a:rPr lang="ko-KR" altLang="en-US" dirty="0"/>
              <a:t>일부터 </a:t>
            </a:r>
            <a:r>
              <a:rPr lang="en-US" altLang="ko-KR" dirty="0"/>
              <a:t>14</a:t>
            </a:r>
            <a:r>
              <a:rPr lang="ko-KR" altLang="en-US" dirty="0"/>
              <a:t>일로 잡았습니다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4932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9A24B3-317E-7B19-F7A9-CEEF39DC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E616B104-EED9-ACC8-3061-C81228D3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52A8F472-BACA-786C-C17E-AF5D253C1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모델들 각각의 장단점입니다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SVR </a:t>
            </a:r>
            <a:r>
              <a:rPr lang="ko-KR" altLang="en-US" dirty="0"/>
              <a:t>모델의 경우 작은 데이터셋에서도 </a:t>
            </a:r>
            <a:r>
              <a:rPr lang="ko-KR" altLang="en-US" dirty="0" err="1"/>
              <a:t>좋은성능을</a:t>
            </a:r>
            <a:r>
              <a:rPr lang="ko-KR" altLang="en-US" dirty="0"/>
              <a:t> 보입니다</a:t>
            </a:r>
            <a:r>
              <a:rPr lang="en-US" altLang="ko-KR" dirty="0"/>
              <a:t>. </a:t>
            </a:r>
            <a:r>
              <a:rPr lang="ko-KR" altLang="en-US" dirty="0"/>
              <a:t>하지만 데이터 크기가 커질수록 타 모델들보다 연산 비용이 더 많이 발생합니다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r>
              <a:rPr lang="ko-KR" altLang="en-US" dirty="0"/>
              <a:t>의 경우 빠른 연산속도를 </a:t>
            </a:r>
            <a:r>
              <a:rPr lang="ko-KR" altLang="en-US" dirty="0" err="1"/>
              <a:t>가지고있고</a:t>
            </a: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지원하지만 과적합가능성이 있고 타 모델 대비 </a:t>
            </a:r>
            <a:r>
              <a:rPr lang="ko-KR" altLang="en-US" dirty="0" err="1"/>
              <a:t>결측값</a:t>
            </a:r>
            <a:r>
              <a:rPr lang="ko-KR" altLang="en-US" dirty="0"/>
              <a:t> 처리방식</a:t>
            </a:r>
            <a:r>
              <a:rPr lang="en-US" altLang="ko-KR" dirty="0"/>
              <a:t>,</a:t>
            </a:r>
            <a:r>
              <a:rPr lang="ko-KR" altLang="en-US" dirty="0"/>
              <a:t>이상치 영향 등의 이유로 전처리가 더 필요할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랜덤포레스트는</a:t>
            </a:r>
            <a:r>
              <a:rPr lang="ko-KR" altLang="en-US" dirty="0"/>
              <a:t> 해석 가능성이 높고 과적합을 방지하는 장점을 </a:t>
            </a:r>
            <a:r>
              <a:rPr lang="ko-KR" altLang="en-US" dirty="0" err="1"/>
              <a:t>가지고있으나</a:t>
            </a:r>
            <a:r>
              <a:rPr lang="ko-KR" altLang="en-US" dirty="0"/>
              <a:t> </a:t>
            </a:r>
            <a:r>
              <a:rPr lang="ko-KR" altLang="en-US" dirty="0" err="1"/>
              <a:t>연상량이</a:t>
            </a:r>
            <a:r>
              <a:rPr lang="ko-KR" altLang="en-US" dirty="0"/>
              <a:t> 많고 실시간 예측이 어렵습니다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LSTM</a:t>
            </a:r>
            <a:r>
              <a:rPr lang="ko-KR" altLang="en-US" dirty="0"/>
              <a:t>의 경우 장기 의존성 학습이 가능하지만 훈련시간이 길고 많은 데이터가 필요로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GRU</a:t>
            </a:r>
            <a:r>
              <a:rPr lang="ko-KR" altLang="en-US" dirty="0"/>
              <a:t>모델은 </a:t>
            </a:r>
            <a:r>
              <a:rPr lang="en-US" altLang="ko-KR" dirty="0"/>
              <a:t>LSTM</a:t>
            </a:r>
            <a:r>
              <a:rPr lang="ko-KR" altLang="en-US" dirty="0"/>
              <a:t>보다 학습속도가 빠르면서 성능은 유사하지만 데이터가 </a:t>
            </a:r>
            <a:r>
              <a:rPr lang="ko-KR" altLang="en-US" dirty="0" err="1"/>
              <a:t>많아질경우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보다 성능이 떨어질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RNN</a:t>
            </a:r>
            <a:r>
              <a:rPr lang="ko-KR" altLang="en-US" dirty="0"/>
              <a:t>모델은 시퀀스 데이터 처리가 가능하나 기울기 소실 문제가 발생할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</a:t>
            </a:r>
            <a:r>
              <a:rPr lang="ko-KR" altLang="en-US" dirty="0"/>
              <a:t>은 이미지</a:t>
            </a:r>
            <a:r>
              <a:rPr lang="en-US" altLang="ko-KR" dirty="0"/>
              <a:t>/</a:t>
            </a:r>
            <a:r>
              <a:rPr lang="ko-KR" altLang="en-US" dirty="0"/>
              <a:t>패턴 분석에 강점을 가지고 있고 자동으로 특징을 추출하지만 시계열 분석에는 한계를 보일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30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9A24B3-317E-7B19-F7A9-CEEF39DC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E616B104-EED9-ACC8-3061-C81228D3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52A8F472-BACA-786C-C17E-AF5D253C1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성능 평가 수치에 대한 설명입니다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</a:t>
            </a:r>
            <a:r>
              <a:rPr lang="ko-KR" altLang="en-US" dirty="0"/>
              <a:t>는 평균 절대 오차를 말하며 단위는 원래 데이터 단위를 그대로 가져갑니다</a:t>
            </a:r>
            <a:r>
              <a:rPr lang="en-US" altLang="ko-KR" dirty="0"/>
              <a:t>. </a:t>
            </a:r>
            <a:r>
              <a:rPr lang="ko-KR" altLang="en-US" dirty="0"/>
              <a:t>직관적이고 해석이 쉽다는 특징이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</a:t>
            </a:r>
            <a:r>
              <a:rPr lang="ko-KR" altLang="en-US" dirty="0"/>
              <a:t>는 평균 제곱근 오차를 뜻하며 단위는 똑같이 원래 데이터 단위를 씁니다</a:t>
            </a:r>
            <a:r>
              <a:rPr lang="en-US" altLang="ko-KR" dirty="0"/>
              <a:t>. </a:t>
            </a:r>
            <a:r>
              <a:rPr lang="ko-KR" altLang="en-US" dirty="0"/>
              <a:t>큰 오차를 더 강조합니다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MAPE</a:t>
            </a:r>
            <a:r>
              <a:rPr lang="ko-KR" altLang="en-US" dirty="0"/>
              <a:t>는 평균 절대 백분율 오차로 단위는 </a:t>
            </a:r>
            <a:r>
              <a:rPr lang="en-US" altLang="ko-KR" dirty="0"/>
              <a:t>%</a:t>
            </a:r>
            <a:r>
              <a:rPr lang="ko-KR" altLang="en-US" dirty="0"/>
              <a:t>를 쓰며 상대적인 오차 비교가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 수치 모두 값이 낮을수록 예측 오차가 작다는 의미로 예측 성능이 좋다고 보면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68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81A6CEC2-DA30-2068-A0D3-CA3E851C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93A753F4-6E45-2EB6-9582-B75363E7A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54FEB5F9-894E-9156-32BD-C78199D95F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진행한 모델들의 성능평가수치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 이러한 수치를 보였고 최종적으로는 </a:t>
            </a:r>
            <a:r>
              <a:rPr lang="ko-KR" altLang="en-US" dirty="0" err="1"/>
              <a:t>랜덤포레스트에서</a:t>
            </a:r>
            <a:r>
              <a:rPr lang="ko-KR" altLang="en-US" dirty="0"/>
              <a:t> </a:t>
            </a:r>
            <a:r>
              <a:rPr lang="en-US" altLang="ko-KR" dirty="0"/>
              <a:t>MAE 2.64, RMSE 4.8, MAPE 0.2</a:t>
            </a:r>
            <a:r>
              <a:rPr lang="ko-KR" altLang="en-US" dirty="0"/>
              <a:t>로 가장 작은 </a:t>
            </a:r>
            <a:r>
              <a:rPr lang="ko-KR" altLang="en-US" dirty="0" err="1"/>
              <a:t>오차값을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11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9A7CB6B0-3B48-94EF-9584-031A75EA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DCEEEB5D-5955-F7F4-FAF0-0F2873F6E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DDB26227-2ADB-ABE1-CD53-CF43A4DFF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모델 평가 수치에서 높은 수치를 나타낸 </a:t>
            </a:r>
            <a:r>
              <a:rPr lang="en-US" altLang="ko-KR" dirty="0"/>
              <a:t>top4 </a:t>
            </a:r>
            <a:r>
              <a:rPr lang="ko-KR" altLang="en-US" dirty="0"/>
              <a:t>모델의 예측 그래프입니다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ko-KR" altLang="en-US" dirty="0"/>
              <a:t>추가적인 설명이 필요하면 넣기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839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E0BAD586-7F06-48CE-00A3-7F735347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2807CD37-2464-EA6F-E920-88573F857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99FFFDF2-861C-CF9C-2C2D-B7A0771AD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예측 성능이 우수했던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모델을 기반으로 </a:t>
            </a:r>
            <a:r>
              <a:rPr lang="en-US" altLang="ko-KR" dirty="0"/>
              <a:t>Feature Importance</a:t>
            </a:r>
            <a:r>
              <a:rPr lang="ko-KR" altLang="en-US" dirty="0"/>
              <a:t>를 추출하여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수에 가장 큰 영향을 미친 요인을 도출했습니다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 일일 코로나 </a:t>
            </a:r>
            <a:r>
              <a:rPr lang="ko-KR" altLang="en-US" dirty="0" err="1"/>
              <a:t>확진자수</a:t>
            </a:r>
            <a:r>
              <a:rPr lang="ko-KR" altLang="en-US" dirty="0"/>
              <a:t> 변화량은 </a:t>
            </a:r>
            <a:r>
              <a:rPr lang="en-US" altLang="ko-KR" dirty="0"/>
              <a:t>0.549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일 시차를 둔 </a:t>
            </a:r>
            <a:r>
              <a:rPr lang="ko-KR" altLang="en-US" dirty="0" err="1"/>
              <a:t>확진자</a:t>
            </a:r>
            <a:r>
              <a:rPr lang="ko-KR" altLang="en-US" dirty="0"/>
              <a:t> 수는 </a:t>
            </a:r>
            <a:r>
              <a:rPr lang="en-US" altLang="ko-KR" dirty="0"/>
              <a:t>0.389</a:t>
            </a:r>
            <a:r>
              <a:rPr lang="ko-KR" altLang="en-US" dirty="0"/>
              <a:t>로 두 변수에서 상대적 중요도가 높은 수치를 보였습니다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토대로 군 내 코로나 확산은 강한 자기 상관성을 보이며</a:t>
            </a:r>
            <a:r>
              <a:rPr lang="en-US" altLang="ko-KR" dirty="0"/>
              <a:t>, </a:t>
            </a:r>
            <a:r>
              <a:rPr lang="ko-KR" altLang="en-US" dirty="0" err="1"/>
              <a:t>확진자</a:t>
            </a:r>
            <a:r>
              <a:rPr lang="ko-KR" altLang="en-US" dirty="0"/>
              <a:t> 수가 단기적으로 연속성을 갖는 경향이 있음을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전날 </a:t>
            </a:r>
            <a:r>
              <a:rPr lang="ko-KR" altLang="en-US" dirty="0" err="1"/>
              <a:t>확진자</a:t>
            </a:r>
            <a:r>
              <a:rPr lang="ko-KR" altLang="en-US" dirty="0"/>
              <a:t> 수가 많을수록 다음 날 </a:t>
            </a:r>
            <a:r>
              <a:rPr lang="ko-KR" altLang="en-US" dirty="0" err="1"/>
              <a:t>확진자</a:t>
            </a:r>
            <a:r>
              <a:rPr lang="ko-KR" altLang="en-US" dirty="0"/>
              <a:t> 수도 많을 가능성이 높으며</a:t>
            </a:r>
            <a:r>
              <a:rPr lang="en-US" altLang="ko-KR" dirty="0"/>
              <a:t>, </a:t>
            </a:r>
            <a:r>
              <a:rPr lang="ko-KR" altLang="en-US" dirty="0"/>
              <a:t>이는 감염병의 전파 특성에 의해 설명 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감염병이 전파되는 패턴에 따라 </a:t>
            </a:r>
            <a:r>
              <a:rPr lang="ko-KR" altLang="en-US" dirty="0" err="1"/>
              <a:t>확진자</a:t>
            </a:r>
            <a:r>
              <a:rPr lang="ko-KR" altLang="en-US" dirty="0"/>
              <a:t> 수가 일정 기간 연속적으로 증가하거나 감소하는 경향이 있었으며</a:t>
            </a:r>
            <a:r>
              <a:rPr lang="en-US" altLang="ko-KR" dirty="0"/>
              <a:t>,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모델의 </a:t>
            </a:r>
            <a:r>
              <a:rPr lang="en-US" altLang="ko-KR" dirty="0"/>
              <a:t>feature importance </a:t>
            </a:r>
            <a:r>
              <a:rPr lang="ko-KR" altLang="en-US" dirty="0"/>
              <a:t>분석 결과도 이를 </a:t>
            </a:r>
            <a:r>
              <a:rPr lang="ko-KR" altLang="en-US" dirty="0" err="1"/>
              <a:t>뒷받침하고있습니다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654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B93FC0B5-AE3E-5481-D2BB-BDBEFA8A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76B9A2CB-146D-5FD6-E1F5-ECC1D821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9D6E46C4-C59B-B79C-6656-BBB7A3EBB4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ko-KR" altLang="en-US" dirty="0" err="1"/>
              <a:t>랜덤포레스트의</a:t>
            </a:r>
            <a:r>
              <a:rPr lang="ko-KR" altLang="en-US" dirty="0"/>
              <a:t> 결과가 </a:t>
            </a:r>
            <a:r>
              <a:rPr lang="en-US" altLang="ko-KR" dirty="0"/>
              <a:t>lag1</a:t>
            </a:r>
            <a:r>
              <a:rPr lang="ko-KR" altLang="en-US" dirty="0"/>
              <a:t>의 데이터가 가장 중시되면서 오차율의 큰 차이가 없다면 </a:t>
            </a:r>
            <a:r>
              <a:rPr lang="en-US" altLang="ko-KR" dirty="0"/>
              <a:t>1</a:t>
            </a:r>
            <a:r>
              <a:rPr lang="ko-KR" altLang="en-US" dirty="0"/>
              <a:t>일 차이의 수치들만 넣어도 되어 데이터적 경제성을 챙길 수 있다고 생각하여 진행해봤습니다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 </a:t>
            </a:r>
            <a:r>
              <a:rPr lang="en-US" altLang="ko-KR" dirty="0"/>
              <a:t>lag1 </a:t>
            </a:r>
            <a:r>
              <a:rPr lang="ko-KR" altLang="en-US" dirty="0"/>
              <a:t>데이터만 넣은 모델에서 </a:t>
            </a:r>
            <a:r>
              <a:rPr lang="en-US" altLang="ko-KR" dirty="0"/>
              <a:t>MAE RMSE</a:t>
            </a:r>
            <a:r>
              <a:rPr lang="ko-KR" altLang="en-US" dirty="0"/>
              <a:t>값이 더 높게 나왔고 </a:t>
            </a:r>
            <a:r>
              <a:rPr lang="en-US" altLang="ko-KR" dirty="0"/>
              <a:t>lag</a:t>
            </a:r>
            <a:r>
              <a:rPr lang="ko-KR" altLang="en-US" dirty="0"/>
              <a:t>데이터를 아예 넣지 </a:t>
            </a:r>
            <a:r>
              <a:rPr lang="ko-KR" altLang="en-US" dirty="0" err="1"/>
              <a:t>않을경우</a:t>
            </a:r>
            <a:r>
              <a:rPr lang="ko-KR" altLang="en-US" dirty="0"/>
              <a:t> 모든 오차지표가 증가하여 성능이 악화되었습니다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MAPE </a:t>
            </a:r>
            <a:r>
              <a:rPr lang="ko-KR" altLang="en-US" dirty="0"/>
              <a:t>수치는 다소 낮아졌지만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MAPE</a:t>
            </a:r>
            <a:r>
              <a:rPr lang="ko-KR" altLang="en-US" dirty="0"/>
              <a:t>가 상대적 오차를 기준으로 계산되기 때문에 발생한 현상일 가능성이 큽니다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</a:t>
            </a:r>
            <a:r>
              <a:rPr lang="en-US" altLang="ko-KR" dirty="0"/>
              <a:t>, MAE</a:t>
            </a:r>
            <a:r>
              <a:rPr lang="ko-KR" altLang="en-US" dirty="0"/>
              <a:t>와 </a:t>
            </a:r>
            <a:r>
              <a:rPr lang="en-US" altLang="ko-KR" dirty="0"/>
              <a:t>RMSE </a:t>
            </a:r>
            <a:r>
              <a:rPr lang="ko-KR" altLang="en-US" dirty="0"/>
              <a:t>값이 증가했으므로 전체적인 절대 오차가 커졌으며</a:t>
            </a:r>
            <a:r>
              <a:rPr lang="en-US" altLang="ko-KR" dirty="0"/>
              <a:t>, </a:t>
            </a:r>
            <a:r>
              <a:rPr lang="ko-KR" altLang="en-US" dirty="0"/>
              <a:t>이를 고려했을 때 </a:t>
            </a:r>
            <a:r>
              <a:rPr lang="en-US" altLang="ko-KR" dirty="0"/>
              <a:t>14</a:t>
            </a:r>
            <a:r>
              <a:rPr lang="ko-KR" altLang="en-US" dirty="0"/>
              <a:t>일치 </a:t>
            </a:r>
            <a:r>
              <a:rPr lang="en-US" altLang="ko-KR" dirty="0"/>
              <a:t>lag </a:t>
            </a:r>
            <a:r>
              <a:rPr lang="ko-KR" altLang="en-US" dirty="0"/>
              <a:t>데이터를 포함하는 것이 더 나은 선택이었습니다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516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67B4F195-B29C-9391-1351-C9C39DB2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87550005-3D09-32B8-809E-29C0941BA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9641AACB-E23E-EB6C-A42E-69240F0C1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이 시기에 군에서 코로나에 대한 대응을 어떻게 하였는지 알아보겠습니다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국방 일보 기준 국방부의 코로나 </a:t>
            </a:r>
            <a:r>
              <a:rPr lang="en-US" altLang="ko-KR" dirty="0"/>
              <a:t>19</a:t>
            </a:r>
            <a:r>
              <a:rPr lang="ko-KR" altLang="en-US" dirty="0"/>
              <a:t>에 대한 예방 대응을 표시한 그래프입니다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대구 경북을 중심으로 대규모 확산이 시작된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월부터 군은 코로나에 대한 대응을 시작하였습니다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</a:t>
            </a:r>
            <a:r>
              <a:rPr lang="ko-KR" altLang="en-US" dirty="0"/>
              <a:t>년도 </a:t>
            </a:r>
            <a:r>
              <a:rPr lang="en-US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군 장병 출타 제한을 시작으로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병사대상 영상통화 한시적 허용</a:t>
            </a:r>
            <a:r>
              <a:rPr lang="en-US" altLang="ko-KR" dirty="0"/>
              <a:t>, 5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장병 휴가 일부 정상 시행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</a:t>
            </a:r>
            <a:r>
              <a:rPr lang="en-US" altLang="ko-KR" dirty="0"/>
              <a:t>30</a:t>
            </a:r>
            <a:r>
              <a:rPr lang="ko-KR" altLang="en-US" dirty="0"/>
              <a:t>세 이상 장병 예방백신 </a:t>
            </a:r>
            <a:r>
              <a:rPr lang="en-US" altLang="ko-KR" dirty="0"/>
              <a:t>1</a:t>
            </a:r>
            <a:r>
              <a:rPr lang="ko-KR" altLang="en-US" dirty="0"/>
              <a:t>차 접종 시작 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7</a:t>
            </a:r>
            <a:r>
              <a:rPr lang="ko-KR" altLang="en-US" dirty="0"/>
              <a:t>일 </a:t>
            </a:r>
            <a:r>
              <a:rPr lang="en-US" altLang="ko-KR" dirty="0"/>
              <a:t>30</a:t>
            </a:r>
            <a:r>
              <a:rPr lang="ko-KR" altLang="en-US" dirty="0"/>
              <a:t>세 이상 장병 예방 백신 화이자 </a:t>
            </a:r>
            <a:r>
              <a:rPr lang="en-US" altLang="ko-KR" dirty="0"/>
              <a:t>1,2</a:t>
            </a:r>
            <a:r>
              <a:rPr lang="ko-KR" altLang="en-US" dirty="0"/>
              <a:t>차 접종 시작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</a:t>
            </a:r>
            <a:r>
              <a:rPr lang="en-US" altLang="ko-KR" dirty="0"/>
              <a:t>3</a:t>
            </a:r>
            <a:r>
              <a:rPr lang="ko-KR" altLang="en-US" dirty="0"/>
              <a:t>차 예방백신 시작 등 군 차원에서 다양한 방향으로 코로나에 대해 대응하였습니다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b="1" dirty="0"/>
              <a:t>감염병 대응은 단순한 방역 조치에 그치는 것이 아니라</a:t>
            </a:r>
            <a:r>
              <a:rPr lang="en-US" altLang="ko-KR" b="1" dirty="0"/>
              <a:t>, </a:t>
            </a:r>
            <a:r>
              <a:rPr lang="ko-KR" altLang="en-US" b="1" dirty="0"/>
              <a:t>데이터를 기반으로 한 과학적이고 체계적인 접근이 필요합니다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89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개요입니다</a:t>
            </a:r>
            <a:r>
              <a:rPr lang="en-US" altLang="ko-KR" dirty="0"/>
              <a:t>. 2019</a:t>
            </a:r>
            <a:r>
              <a:rPr lang="ko-KR" altLang="en-US" dirty="0"/>
              <a:t>년 말 시점부터 대략 </a:t>
            </a:r>
            <a:r>
              <a:rPr lang="en-US" altLang="ko-KR" dirty="0"/>
              <a:t>2</a:t>
            </a:r>
            <a:r>
              <a:rPr lang="ko-KR" altLang="en-US" dirty="0"/>
              <a:t>년간 국제적 </a:t>
            </a:r>
            <a:r>
              <a:rPr lang="ko-KR" altLang="en-US" dirty="0" err="1"/>
              <a:t>팬더믹을</a:t>
            </a:r>
            <a:r>
              <a:rPr lang="ko-KR" altLang="en-US" dirty="0"/>
              <a:t> 일으킨 코로나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코로나의 공식적 비상사태가 종료된 지 </a:t>
            </a:r>
            <a:r>
              <a:rPr lang="en-US" altLang="ko-KR" dirty="0"/>
              <a:t>3</a:t>
            </a:r>
            <a:r>
              <a:rPr lang="ko-KR" altLang="en-US" dirty="0"/>
              <a:t>년이 지난 지금도 감염병의 위험이 완전히 사라진 것은 아닙니다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8FC04708-938E-A9E8-E87D-6AB13E22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8FC0C85D-E760-A075-371B-4E4EA906B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0E033E68-97DE-B020-277E-8893D3B99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앞서 분석한 데이터를 바탕으로 향후 감염병 발생 시 군이 보다 효과적으로 대응하기 위한 정책을 제안하고자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첫번째로는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 활용 감염병 예측입니다</a:t>
            </a:r>
            <a:r>
              <a:rPr lang="en-US" altLang="ko-KR" dirty="0"/>
              <a:t>. </a:t>
            </a:r>
            <a:r>
              <a:rPr lang="ko-KR" altLang="en-US" dirty="0"/>
              <a:t>모델을 이용하여 일단위로 감염병 환자수를 예측하고 정기적 보고서를 제공하여 감염병에 선제적 대응을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위험 단계 별 </a:t>
            </a:r>
            <a:r>
              <a:rPr lang="ko-KR" altLang="en-US" dirty="0" err="1"/>
              <a:t>경보시스템입니다</a:t>
            </a:r>
            <a:r>
              <a:rPr lang="en-US" altLang="ko-KR" dirty="0"/>
              <a:t>. </a:t>
            </a:r>
            <a:r>
              <a:rPr lang="ko-KR" altLang="en-US" dirty="0"/>
              <a:t>예측을 이용하여 </a:t>
            </a:r>
            <a:r>
              <a:rPr lang="en-US" altLang="ko-KR" dirty="0"/>
              <a:t>1</a:t>
            </a:r>
            <a:r>
              <a:rPr lang="ko-KR" altLang="en-US" dirty="0"/>
              <a:t>주 내 </a:t>
            </a:r>
            <a:r>
              <a:rPr lang="ko-KR" altLang="en-US" dirty="0" err="1"/>
              <a:t>확진자가</a:t>
            </a:r>
            <a:r>
              <a:rPr lang="ko-KR" altLang="en-US" dirty="0"/>
              <a:t> 급증 할 것이 </a:t>
            </a:r>
            <a:r>
              <a:rPr lang="ko-KR" altLang="en-US" dirty="0" err="1"/>
              <a:t>예측될때</a:t>
            </a:r>
            <a:r>
              <a:rPr lang="ko-KR" altLang="en-US" dirty="0"/>
              <a:t> 경보가 </a:t>
            </a:r>
            <a:r>
              <a:rPr lang="ko-KR" altLang="en-US" dirty="0" err="1"/>
              <a:t>발령되게하여</a:t>
            </a:r>
            <a:r>
              <a:rPr lang="ko-KR" altLang="en-US" dirty="0"/>
              <a:t> 위험 단계 별 대응 </a:t>
            </a:r>
            <a:r>
              <a:rPr lang="en-US" altLang="ko-KR" dirty="0"/>
              <a:t>SOP</a:t>
            </a:r>
            <a:r>
              <a:rPr lang="ko-KR" altLang="en-US" dirty="0"/>
              <a:t>를 </a:t>
            </a:r>
            <a:r>
              <a:rPr lang="ko-KR" altLang="en-US" dirty="0" err="1"/>
              <a:t>짜는것입니다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세번째로는 출타 및 외부 접촉 관리 최적화입니다</a:t>
            </a:r>
            <a:r>
              <a:rPr lang="en-US" altLang="ko-KR" dirty="0"/>
              <a:t>. </a:t>
            </a:r>
            <a:r>
              <a:rPr lang="ko-KR" altLang="en-US" dirty="0"/>
              <a:t>군 내의 </a:t>
            </a:r>
            <a:r>
              <a:rPr lang="ko-KR" altLang="en-US" dirty="0" err="1"/>
              <a:t>확진자</a:t>
            </a:r>
            <a:r>
              <a:rPr lang="ko-KR" altLang="en-US" dirty="0"/>
              <a:t> 발생에 외부에서 걸려 오는 </a:t>
            </a:r>
            <a:r>
              <a:rPr lang="ko-KR" altLang="en-US" dirty="0" err="1"/>
              <a:t>확진자도</a:t>
            </a:r>
            <a:r>
              <a:rPr lang="ko-KR" altLang="en-US" dirty="0"/>
              <a:t> 있을 수 있기에 예측을 통해 단계별 관리가 </a:t>
            </a:r>
            <a:r>
              <a:rPr lang="ko-KR" altLang="en-US" dirty="0" err="1"/>
              <a:t>들어가야합니다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지역별로 외부인과의 접촉 위험도가 다르기에 차등 적용이 필요하며</a:t>
            </a:r>
            <a:r>
              <a:rPr lang="en-US" altLang="ko-KR" dirty="0"/>
              <a:t>, </a:t>
            </a:r>
            <a:r>
              <a:rPr lang="ko-KR" altLang="en-US" dirty="0"/>
              <a:t>제한이 길어질 경우 부대 내 장병들의 사기 저하가 일어날 수 있어 균형점을 잘 </a:t>
            </a:r>
            <a:r>
              <a:rPr lang="ko-KR" altLang="en-US" dirty="0" err="1"/>
              <a:t>잡아야합니다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출타 제한은 </a:t>
            </a:r>
            <a:r>
              <a:rPr lang="en-US" altLang="ko-KR" dirty="0"/>
              <a:t>3</a:t>
            </a:r>
            <a:r>
              <a:rPr lang="ko-KR" altLang="en-US" dirty="0"/>
              <a:t>단계로 나누어 </a:t>
            </a:r>
            <a:r>
              <a:rPr lang="ko-KR" altLang="en-US" dirty="0" err="1"/>
              <a:t>낮을경우</a:t>
            </a:r>
            <a:r>
              <a:rPr lang="ko-KR" altLang="en-US" dirty="0"/>
              <a:t> 일반 방역 유지 중간레벨에선 출타 인원 및 횟수 제한 높음 단계에서는 외출 외박 </a:t>
            </a:r>
            <a:r>
              <a:rPr lang="ko-KR" altLang="en-US" dirty="0" err="1"/>
              <a:t>면회금지등의</a:t>
            </a:r>
            <a:r>
              <a:rPr lang="ko-KR" altLang="en-US" dirty="0"/>
              <a:t> 체계화된 관리가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네번째로는 군</a:t>
            </a:r>
            <a:r>
              <a:rPr lang="en-US" altLang="ko-KR" dirty="0"/>
              <a:t>-</a:t>
            </a:r>
            <a:r>
              <a:rPr lang="ko-KR" altLang="en-US" dirty="0"/>
              <a:t>민 협력 대응 체계 구축입니다</a:t>
            </a:r>
            <a:r>
              <a:rPr lang="en-US" altLang="ko-KR" dirty="0"/>
              <a:t>. </a:t>
            </a:r>
            <a:r>
              <a:rPr lang="ko-KR" altLang="en-US" dirty="0"/>
              <a:t>군</a:t>
            </a:r>
            <a:r>
              <a:rPr lang="en-US" altLang="ko-KR" dirty="0"/>
              <a:t>, </a:t>
            </a:r>
            <a:r>
              <a:rPr lang="ko-KR" altLang="en-US" dirty="0"/>
              <a:t>보건소</a:t>
            </a:r>
            <a:r>
              <a:rPr lang="en-US" altLang="ko-KR" dirty="0"/>
              <a:t>, </a:t>
            </a:r>
            <a:r>
              <a:rPr lang="ko-KR" altLang="en-US" dirty="0" err="1"/>
              <a:t>질병청</a:t>
            </a:r>
            <a:r>
              <a:rPr lang="ko-KR" altLang="en-US" dirty="0"/>
              <a:t> 데이터를 상호 공유하여 신속한 방역 대응을 가능하게 하고</a:t>
            </a:r>
            <a:r>
              <a:rPr lang="en-US" altLang="ko-KR" dirty="0"/>
              <a:t>, </a:t>
            </a:r>
            <a:r>
              <a:rPr lang="ko-KR" altLang="en-US" dirty="0"/>
              <a:t>합동 즉각 </a:t>
            </a:r>
            <a:r>
              <a:rPr lang="ko-KR" altLang="en-US" dirty="0" err="1"/>
              <a:t>대응팀</a:t>
            </a:r>
            <a:r>
              <a:rPr lang="en-US" altLang="ko-KR" dirty="0"/>
              <a:t>(IRT)</a:t>
            </a:r>
            <a:r>
              <a:rPr lang="ko-KR" altLang="en-US" dirty="0"/>
              <a:t>을 구성하여 실시간 정보를 교류하는 방안을 제안합니다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군사 보안 문제를 고려하여 데이터 </a:t>
            </a:r>
            <a:r>
              <a:rPr lang="ko-KR" altLang="en-US" dirty="0" err="1"/>
              <a:t>마스킹</a:t>
            </a:r>
            <a:r>
              <a:rPr lang="ko-KR" altLang="en-US" dirty="0"/>
              <a:t> 등의 보안 조치를 병행하는 것이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마지막으로는 생활관 환경 개선입니다</a:t>
            </a:r>
            <a:r>
              <a:rPr lang="en-US" altLang="ko-KR" dirty="0"/>
              <a:t>. </a:t>
            </a:r>
            <a:r>
              <a:rPr lang="ko-KR" altLang="en-US" dirty="0"/>
              <a:t>분석결과 코로나의 경우</a:t>
            </a:r>
            <a:r>
              <a:rPr lang="en-US" altLang="ko-KR" dirty="0"/>
              <a:t>, </a:t>
            </a:r>
            <a:r>
              <a:rPr lang="ko-KR" altLang="en-US" dirty="0"/>
              <a:t>군 내에선</a:t>
            </a:r>
            <a:r>
              <a:rPr lang="en-US" altLang="ko-KR" dirty="0"/>
              <a:t> </a:t>
            </a:r>
            <a:r>
              <a:rPr lang="ko-KR" altLang="en-US" dirty="0"/>
              <a:t>자기상관성이 높았고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찾아본 선행 연구 결과 생활관 내 인원수</a:t>
            </a:r>
            <a:r>
              <a:rPr lang="en-US" altLang="ko-KR" dirty="0"/>
              <a:t>, </a:t>
            </a:r>
            <a:r>
              <a:rPr lang="ko-KR" altLang="en-US" dirty="0"/>
              <a:t>환기</a:t>
            </a:r>
            <a:r>
              <a:rPr lang="en-US" altLang="ko-KR" dirty="0"/>
              <a:t>, </a:t>
            </a:r>
            <a:r>
              <a:rPr lang="ko-KR" altLang="en-US" dirty="0" err="1"/>
              <a:t>공기필터링의</a:t>
            </a:r>
            <a:r>
              <a:rPr lang="ko-KR" altLang="en-US" dirty="0"/>
              <a:t> 영향이 매우 크다는 점을 알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따라 예측 </a:t>
            </a:r>
            <a:r>
              <a:rPr lang="ko-KR" altLang="en-US" dirty="0" err="1"/>
              <a:t>확진자수가</a:t>
            </a:r>
            <a:r>
              <a:rPr lang="ko-KR" altLang="en-US" dirty="0"/>
              <a:t> 급증할 시 신식 </a:t>
            </a:r>
            <a:r>
              <a:rPr lang="en-US" altLang="ko-KR" dirty="0"/>
              <a:t>8</a:t>
            </a:r>
            <a:r>
              <a:rPr lang="ko-KR" altLang="en-US" dirty="0"/>
              <a:t>인 생활관의 경우 인원 배치를 소규모로 줄이고 공조시스템의 최적화가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구식 생활관의 경우 기계적 환기 설비와 공기 청정기 도입을 통해 감염 확률을 현저하게 낮출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CO2</a:t>
            </a:r>
            <a:r>
              <a:rPr lang="ko-KR" altLang="en-US" dirty="0"/>
              <a:t>센서</a:t>
            </a:r>
            <a:r>
              <a:rPr lang="en-US" altLang="ko-KR" dirty="0"/>
              <a:t>,HEPA</a:t>
            </a:r>
            <a:r>
              <a:rPr lang="ko-KR" altLang="en-US" dirty="0"/>
              <a:t>필터</a:t>
            </a:r>
            <a:r>
              <a:rPr lang="en-US" altLang="ko-KR" dirty="0"/>
              <a:t>,UV</a:t>
            </a:r>
            <a:r>
              <a:rPr lang="ko-KR" altLang="en-US" dirty="0"/>
              <a:t>살균등을 적용하여 공기 질 모니터링을 하여 감염 확률을 낮출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144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CBEB6612-DE28-2F58-1C59-2181BFB6F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>
            <a:extLst>
              <a:ext uri="{FF2B5EF4-FFF2-40B4-BE49-F238E27FC236}">
                <a16:creationId xmlns:a16="http://schemas.microsoft.com/office/drawing/2014/main" id="{EE1179DF-0ECE-94E6-39AE-3925986CAF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>
            <a:extLst>
              <a:ext uri="{FF2B5EF4-FFF2-40B4-BE49-F238E27FC236}">
                <a16:creationId xmlns:a16="http://schemas.microsoft.com/office/drawing/2014/main" id="{353CD24A-D11C-6615-6FB9-7A97CFF59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54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8FC04708-938E-A9E8-E87D-6AB13E22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8FC0C85D-E760-A075-371B-4E4EA906B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0E033E68-97DE-B020-277E-8893D3B99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프로젝트의 핵심적인 의의는 군 환경의 특수성을 고려한 감염병 확산 분석 및 예측 모델 구축을 통해 향후 감염병 대응력을 향상시킬 수 있는 정책적 활용 방안을 </a:t>
            </a:r>
            <a:r>
              <a:rPr lang="ko-KR" altLang="en-US" dirty="0" err="1"/>
              <a:t>제시하는것이었습니다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b="1" dirty="0"/>
              <a:t>군 환경의 특수성</a:t>
            </a:r>
            <a:endParaRPr lang="ko-KR" altLang="en-US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b="1" dirty="0"/>
              <a:t>청해부대 집단 감염 사례</a:t>
            </a:r>
            <a:r>
              <a:rPr lang="ko-KR" altLang="en-US" dirty="0"/>
              <a:t>에서 볼 수 있듯</a:t>
            </a:r>
            <a:r>
              <a:rPr lang="en-US" altLang="ko-KR" dirty="0"/>
              <a:t>, </a:t>
            </a:r>
            <a:r>
              <a:rPr lang="ko-KR" altLang="en-US" b="1" dirty="0"/>
              <a:t>한정된 공간에서의 집단 생활이 감염 확산에 영향을 줄 수 있음을 확인하였습니다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b="1" dirty="0"/>
              <a:t>선행 연구에 따르면</a:t>
            </a:r>
            <a:r>
              <a:rPr lang="en-US" altLang="ko-KR" b="1" dirty="0"/>
              <a:t>, </a:t>
            </a:r>
            <a:r>
              <a:rPr lang="ko-KR" altLang="en-US" b="1" dirty="0"/>
              <a:t>생활관에서 마스크</a:t>
            </a:r>
            <a:r>
              <a:rPr lang="en-US" altLang="ko-KR" b="1" dirty="0"/>
              <a:t>,</a:t>
            </a:r>
            <a:r>
              <a:rPr lang="ko-KR" altLang="en-US" b="1" dirty="0"/>
              <a:t> 인원 조정과 환기가 감염병 확산 방지에 효과적인 것으로 확인됩니다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158750" indent="0">
              <a:buNone/>
            </a:pPr>
            <a:r>
              <a:rPr lang="ko-KR" altLang="en-US" dirty="0"/>
              <a:t>이러한 특성을 바탕으로</a:t>
            </a:r>
            <a:r>
              <a:rPr lang="en-US" altLang="ko-KR" dirty="0"/>
              <a:t>, </a:t>
            </a:r>
            <a:r>
              <a:rPr lang="ko-KR" altLang="en-US" dirty="0"/>
              <a:t>본 연구에서는 </a:t>
            </a:r>
            <a:r>
              <a:rPr lang="ko-KR" altLang="en-US" b="1" dirty="0"/>
              <a:t>데이터 기반 감염병 확산 분석 및 예측 모델을 구축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b="1" dirty="0"/>
              <a:t>환경적 요인보다 밀집 생활 환경이 감염병 확산에 중요한 영향을 줄 가능성이 있습니다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b="1" dirty="0"/>
              <a:t>지연 변수</a:t>
            </a:r>
            <a:r>
              <a:rPr lang="en-US" altLang="ko-KR" b="1" dirty="0"/>
              <a:t>(Lag </a:t>
            </a:r>
            <a:r>
              <a:rPr lang="ko-KR" altLang="en-US" b="1" dirty="0"/>
              <a:t>변수</a:t>
            </a:r>
            <a:r>
              <a:rPr lang="en-US" altLang="ko-KR" b="1" dirty="0"/>
              <a:t>)</a:t>
            </a:r>
            <a:r>
              <a:rPr lang="ko-KR" altLang="en-US" b="1" dirty="0"/>
              <a:t>를 반영하여</a:t>
            </a:r>
            <a:r>
              <a:rPr lang="en-US" altLang="ko-KR" b="1" dirty="0"/>
              <a:t>, </a:t>
            </a:r>
            <a:r>
              <a:rPr lang="ko-KR" altLang="en-US" b="1" dirty="0"/>
              <a:t>감염병의 잠복기 및 확산 패턴을 고려한 예측 모델을 구축하였습니다</a:t>
            </a:r>
            <a:r>
              <a:rPr lang="en-US" altLang="ko-KR" b="1" dirty="0"/>
              <a:t>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b="1" dirty="0"/>
              <a:t>단순한 </a:t>
            </a:r>
            <a:r>
              <a:rPr lang="ko-KR" altLang="en-US" b="1" dirty="0" err="1"/>
              <a:t>확진자</a:t>
            </a:r>
            <a:r>
              <a:rPr lang="ko-KR" altLang="en-US" b="1" dirty="0"/>
              <a:t> 수 예측을 넘어</a:t>
            </a:r>
            <a:r>
              <a:rPr lang="en-US" altLang="ko-KR" b="1" dirty="0"/>
              <a:t>, </a:t>
            </a:r>
            <a:r>
              <a:rPr lang="ko-KR" altLang="en-US" b="1" dirty="0"/>
              <a:t>감염병 확산의 주요 요인을 분석하고 향후 대응 방향을 제시할 수 있도록 하였습니다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158750" indent="0">
              <a:buNone/>
            </a:pPr>
            <a:r>
              <a:rPr lang="ko-KR" altLang="en-US" b="1" dirty="0"/>
              <a:t>마지막으로 프로젝트 결과를 토대로 정책적 활용에 대해 말씀드리겠습니다</a:t>
            </a:r>
            <a:r>
              <a:rPr lang="en-US" altLang="ko-KR" b="1" dirty="0"/>
              <a:t>.</a:t>
            </a:r>
          </a:p>
          <a:p>
            <a:pPr marL="158750" indent="0">
              <a:buNone/>
            </a:pPr>
            <a:r>
              <a:rPr lang="ko-KR" altLang="en-US" b="1" dirty="0"/>
              <a:t>생활관 등 밀폐된 공간의 방역 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조치를 환기 개선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인원 조정 등과 같은 방식으로 최적화 할 필요가 </a:t>
            </a:r>
            <a:r>
              <a:rPr lang="ko-KR" altLang="en-US" b="1" dirty="0"/>
              <a:t>있습니다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예측 모델을 활용해 감염병 발생 가능성을 사전에 감지하고</a:t>
            </a:r>
            <a:r>
              <a:rPr lang="en-US" altLang="ko-KR" b="1" dirty="0"/>
              <a:t>, </a:t>
            </a:r>
            <a:r>
              <a:rPr lang="ko-KR" altLang="en-US" b="1" dirty="0"/>
              <a:t>선제적 대응을 강화할 수 있습니다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본 프로젝트는 군 환경의 특성을 반영한 감염병 확산 분석 및 예측 모델을 구축함으로써</a:t>
            </a:r>
            <a:r>
              <a:rPr lang="en-US" altLang="ko-KR" dirty="0"/>
              <a:t>, </a:t>
            </a:r>
            <a:r>
              <a:rPr lang="ko-KR" altLang="en-US" dirty="0"/>
              <a:t>실질적인 정책 개선 방향을 제시한다는 점에서 의미가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06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8FC04708-938E-A9E8-E87D-6AB13E22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8FC0C85D-E760-A075-371B-4E4EA906B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0E033E68-97DE-B020-277E-8893D3B99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프로젝트의 한계점입니다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013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5302D1CF-71E2-03B2-3B1E-D666C7C9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>
            <a:extLst>
              <a:ext uri="{FF2B5EF4-FFF2-40B4-BE49-F238E27FC236}">
                <a16:creationId xmlns:a16="http://schemas.microsoft.com/office/drawing/2014/main" id="{78999C33-7B31-5ED6-EB82-D8C729CD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>
            <a:extLst>
              <a:ext uri="{FF2B5EF4-FFF2-40B4-BE49-F238E27FC236}">
                <a16:creationId xmlns:a16="http://schemas.microsoft.com/office/drawing/2014/main" id="{1C97B6F1-2E19-8910-9B4C-425DCE59AD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35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CFF215A8-C557-608B-202F-AA439DC05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E1E25DCF-0BDE-9EDF-005B-564ADFA54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C62CDA4A-8F6B-4C17-EC6B-C8EF49BFD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작년 말부터 올해 초까지 일본에서는 치사율 </a:t>
            </a:r>
            <a:r>
              <a:rPr lang="en-US" altLang="ko-KR" dirty="0"/>
              <a:t>30%</a:t>
            </a:r>
            <a:r>
              <a:rPr lang="ko-KR" altLang="en-US" dirty="0"/>
              <a:t>가 넘는 감염병이</a:t>
            </a:r>
            <a:r>
              <a:rPr lang="en-US" altLang="ko-KR" dirty="0"/>
              <a:t>, </a:t>
            </a:r>
            <a:r>
              <a:rPr lang="ko-KR" altLang="en-US" dirty="0"/>
              <a:t>중국에서는 새로운 독감이</a:t>
            </a:r>
            <a:r>
              <a:rPr lang="en-US" altLang="ko-KR" dirty="0"/>
              <a:t>, </a:t>
            </a:r>
            <a:r>
              <a:rPr lang="ko-KR" altLang="en-US" dirty="0"/>
              <a:t>유럽에서는 변종 </a:t>
            </a:r>
            <a:r>
              <a:rPr lang="ko-KR" altLang="en-US" dirty="0" err="1"/>
              <a:t>엠폭스</a:t>
            </a:r>
            <a:r>
              <a:rPr lang="en-US" altLang="ko-KR" dirty="0"/>
              <a:t>, </a:t>
            </a:r>
            <a:r>
              <a:rPr lang="ko-KR" altLang="en-US" dirty="0"/>
              <a:t>즉 새로운 원숭이두창 바이러스가 등장하면서 국제사회에 </a:t>
            </a:r>
            <a:r>
              <a:rPr lang="ko-KR" altLang="en-US" dirty="0" err="1"/>
              <a:t>다시끔</a:t>
            </a:r>
            <a:r>
              <a:rPr lang="ko-KR" altLang="en-US" dirty="0"/>
              <a:t> 공포를 </a:t>
            </a:r>
            <a:r>
              <a:rPr lang="ko-KR" altLang="en-US" dirty="0" err="1"/>
              <a:t>가져오고있습니다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84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85F0934E-A08E-F89F-EE78-C9D08467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>
            <a:extLst>
              <a:ext uri="{FF2B5EF4-FFF2-40B4-BE49-F238E27FC236}">
                <a16:creationId xmlns:a16="http://schemas.microsoft.com/office/drawing/2014/main" id="{3A99A0F3-ED4C-44AE-C13E-B80490BC7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>
            <a:extLst>
              <a:ext uri="{FF2B5EF4-FFF2-40B4-BE49-F238E27FC236}">
                <a16:creationId xmlns:a16="http://schemas.microsoft.com/office/drawing/2014/main" id="{608896C2-5D01-C659-746D-04205F642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일반 </a:t>
            </a:r>
            <a:r>
              <a:rPr lang="ko-KR" altLang="en-US" dirty="0" err="1"/>
              <a:t>시민들만이</a:t>
            </a:r>
            <a:r>
              <a:rPr lang="ko-KR" altLang="en-US" dirty="0"/>
              <a:t> 아닌 군 같은 경우는 단체생활이라는 특수한 환경에서 지내고 </a:t>
            </a:r>
            <a:r>
              <a:rPr lang="ko-KR" altLang="en-US" dirty="0" err="1"/>
              <a:t>있다보니</a:t>
            </a:r>
            <a:r>
              <a:rPr lang="ko-KR" altLang="en-US" dirty="0"/>
              <a:t> 더욱 감염병에 민감하게 </a:t>
            </a:r>
            <a:r>
              <a:rPr lang="ko-KR" altLang="en-US" dirty="0" err="1"/>
              <a:t>대응해야합니다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국방부는 코로나 시기를 거쳐 다시한번 감염병에 대해 많은 조사와 투자를 하였고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질병관리청</a:t>
            </a:r>
            <a:r>
              <a:rPr lang="en-US" altLang="ko-KR" dirty="0"/>
              <a:t>, </a:t>
            </a:r>
            <a:r>
              <a:rPr lang="ko-KR" altLang="en-US" dirty="0"/>
              <a:t>지자체와 협력하여 대응책을 견고히 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군대라는 특수성상 감염병이 일반 시민보다 더욱 치명적인 영향을 미칠 수 있으며</a:t>
            </a:r>
            <a:r>
              <a:rPr lang="en-US" altLang="ko-KR" dirty="0"/>
              <a:t>, </a:t>
            </a:r>
            <a:r>
              <a:rPr lang="ko-KR" altLang="en-US" dirty="0"/>
              <a:t>기존 연구에서는 이러한 특성을 충분히 반영하지 못하는 경우가 많았습니다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군대 내 감염병 확산을 보다 정밀하게 예측하고</a:t>
            </a:r>
            <a:r>
              <a:rPr lang="en-US" altLang="ko-KR" dirty="0"/>
              <a:t>, </a:t>
            </a:r>
            <a:r>
              <a:rPr lang="ko-KR" altLang="en-US" dirty="0"/>
              <a:t>정책적 의사결정을 지원할 수 있는 모델을 구축하기 위해 본 프로젝트를 진행하게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87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19C2F9F0-356B-CD6A-DBEE-86321D86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>
            <a:extLst>
              <a:ext uri="{FF2B5EF4-FFF2-40B4-BE49-F238E27FC236}">
                <a16:creationId xmlns:a16="http://schemas.microsoft.com/office/drawing/2014/main" id="{309846BB-3ECD-C12A-3B40-AE2973CB4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>
            <a:extLst>
              <a:ext uri="{FF2B5EF4-FFF2-40B4-BE49-F238E27FC236}">
                <a16:creationId xmlns:a16="http://schemas.microsoft.com/office/drawing/2014/main" id="{06D0E8C8-C535-BB5A-FFE3-88A581C68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프로젝트 목표는 이렇습니다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군 내 감염병 확산 양상 특수성을 데이터 기반으로 분석하고</a:t>
            </a:r>
            <a:r>
              <a:rPr lang="en-US" altLang="ko-KR" dirty="0"/>
              <a:t>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사회적 요인을 기반으로 시계열 예측을</a:t>
            </a:r>
            <a:r>
              <a:rPr lang="en-US" altLang="ko-KR" dirty="0"/>
              <a:t> </a:t>
            </a:r>
            <a:r>
              <a:rPr lang="ko-KR" altLang="en-US" dirty="0"/>
              <a:t>하려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모델의 최종 목표는 제한된 변수 내에서 높은 예측력과 정확성을 보이는 것 이고 또한 이러한 모델을 통해 정책 의사결정에 활용하여 정책적 제안을 </a:t>
            </a:r>
            <a:r>
              <a:rPr lang="ko-KR" altLang="en-US" dirty="0" err="1"/>
              <a:t>하려고합니다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08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782D6E75-1401-95D1-37BF-5939CC22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69b490b25_0_0:notes">
            <a:extLst>
              <a:ext uri="{FF2B5EF4-FFF2-40B4-BE49-F238E27FC236}">
                <a16:creationId xmlns:a16="http://schemas.microsoft.com/office/drawing/2014/main" id="{76578ED4-B237-6BA9-12FC-D930DE1A7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69b490b25_0_0:notes">
            <a:extLst>
              <a:ext uri="{FF2B5EF4-FFF2-40B4-BE49-F238E27FC236}">
                <a16:creationId xmlns:a16="http://schemas.microsoft.com/office/drawing/2014/main" id="{269EF1BE-E348-A7DA-896E-1340BD1A8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팀원별</a:t>
            </a:r>
            <a:r>
              <a:rPr lang="ko-KR" altLang="en-US" dirty="0"/>
              <a:t> 업무 분담은 이렇습니다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27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EC1BBFA7-C361-2D56-574D-923FE344E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69b490b25_0_0:notes">
            <a:extLst>
              <a:ext uri="{FF2B5EF4-FFF2-40B4-BE49-F238E27FC236}">
                <a16:creationId xmlns:a16="http://schemas.microsoft.com/office/drawing/2014/main" id="{F1A1A10A-FF6F-C7BA-E148-F58DCA0A5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69b490b25_0_0:notes">
            <a:extLst>
              <a:ext uri="{FF2B5EF4-FFF2-40B4-BE49-F238E27FC236}">
                <a16:creationId xmlns:a16="http://schemas.microsoft.com/office/drawing/2014/main" id="{CB43C25A-BF85-474B-711B-B9F9D408C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진행 일정은 이렇습니다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보시는것처럼</a:t>
            </a:r>
            <a:r>
              <a:rPr lang="ko-KR" altLang="en-US" dirty="0"/>
              <a:t> 논문탐색과 </a:t>
            </a:r>
            <a:r>
              <a:rPr lang="ko-KR" altLang="en-US" dirty="0" err="1"/>
              <a:t>수집및</a:t>
            </a:r>
            <a:r>
              <a:rPr lang="ko-KR" altLang="en-US" dirty="0"/>
              <a:t> 전처리기간</a:t>
            </a:r>
            <a:r>
              <a:rPr lang="en-US" altLang="ko-KR" dirty="0"/>
              <a:t>, EDA</a:t>
            </a:r>
            <a:r>
              <a:rPr lang="ko-KR" altLang="en-US" dirty="0"/>
              <a:t>및 분석 기간이 길었던 이유로는 적용할 수 있는 더 많은 변수를 </a:t>
            </a:r>
            <a:r>
              <a:rPr lang="ko-KR" altLang="en-US" dirty="0" err="1"/>
              <a:t>찾아보기위해</a:t>
            </a:r>
            <a:r>
              <a:rPr lang="ko-KR" altLang="en-US" dirty="0"/>
              <a:t> 모델링을 담당하지 않았던 팀원들끼리 계속해서 탐색해봤기 때문입니다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47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91F05FF2-4842-2F1A-5883-9B0B1EF5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>
            <a:extLst>
              <a:ext uri="{FF2B5EF4-FFF2-40B4-BE49-F238E27FC236}">
                <a16:creationId xmlns:a16="http://schemas.microsoft.com/office/drawing/2014/main" id="{83509E9E-3F2F-C368-C7E9-3C6C07A06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>
            <a:extLst>
              <a:ext uri="{FF2B5EF4-FFF2-40B4-BE49-F238E27FC236}">
                <a16:creationId xmlns:a16="http://schemas.microsoft.com/office/drawing/2014/main" id="{93BA6B5F-B206-6A5A-FECD-32A486BAB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3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23" name="Google Shape;23;p3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5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4522675" y="-38711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-100" y="0"/>
            <a:ext cx="9146700" cy="5146800"/>
            <a:chOff x="41600" y="-13048"/>
            <a:chExt cx="9146700" cy="5146800"/>
          </a:xfrm>
        </p:grpSpPr>
        <p:cxnSp>
          <p:nvCxnSpPr>
            <p:cNvPr id="143" name="Google Shape;143;p14"/>
            <p:cNvCxnSpPr/>
            <p:nvPr/>
          </p:nvCxnSpPr>
          <p:spPr>
            <a:xfrm>
              <a:off x="272250" y="-13048"/>
              <a:ext cx="0" cy="5146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4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" name="Google Shape;145;p14"/>
          <p:cNvGrpSpPr/>
          <p:nvPr/>
        </p:nvGrpSpPr>
        <p:grpSpPr>
          <a:xfrm>
            <a:off x="423675" y="160575"/>
            <a:ext cx="8587500" cy="4242950"/>
            <a:chOff x="423675" y="160575"/>
            <a:chExt cx="8587500" cy="4242950"/>
          </a:xfrm>
        </p:grpSpPr>
        <p:sp>
          <p:nvSpPr>
            <p:cNvPr id="146" name="Google Shape;146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 rot="10800000">
              <a:off x="8784375" y="30642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 rot="10800000">
              <a:off x="8822025" y="3901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10800000">
              <a:off x="7876950" y="2349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 rot="10800000">
              <a:off x="1957550" y="1605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 rot="10800000">
              <a:off x="423675" y="40525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10800000">
              <a:off x="8784375" y="432552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2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3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4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5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6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7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8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9" name="Google Shape;199;p18"/>
          <p:cNvGrpSpPr/>
          <p:nvPr/>
        </p:nvGrpSpPr>
        <p:grpSpPr>
          <a:xfrm rot="10800000"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203" name="Google Shape;203;p18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 rot="10800000" flipH="1">
            <a:off x="8237200" y="38945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4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군 장병 감염병</a:t>
            </a:r>
            <a:b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b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모델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6026351" y="4459350"/>
            <a:ext cx="3117649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에이콘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아카데미 스마트 국방 데이터 분석과정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endParaRPr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88" y="757212"/>
            <a:ext cx="3117649" cy="35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기준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11CB81-0224-18F5-B041-C78F8619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8" y="1530340"/>
            <a:ext cx="2072977" cy="12528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38037-1ED8-9660-8C40-407D06C2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965" y="1530340"/>
            <a:ext cx="4411012" cy="32053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030946-B5DD-0A9F-A210-9292B1E10BA0}"/>
              </a:ext>
            </a:extLst>
          </p:cNvPr>
          <p:cNvSpPr/>
          <p:nvPr/>
        </p:nvSpPr>
        <p:spPr>
          <a:xfrm>
            <a:off x="720000" y="1530340"/>
            <a:ext cx="2072977" cy="1252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C0041-2B7A-69A4-D32D-307293D370C2}"/>
              </a:ext>
            </a:extLst>
          </p:cNvPr>
          <p:cNvSpPr txBox="1"/>
          <p:nvPr/>
        </p:nvSpPr>
        <p:spPr>
          <a:xfrm>
            <a:off x="4999135" y="4750428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논문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정리본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일부 예시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67A1820-B964-2EBD-942B-D7633CC4177D}"/>
              </a:ext>
            </a:extLst>
          </p:cNvPr>
          <p:cNvSpPr/>
          <p:nvPr/>
        </p:nvSpPr>
        <p:spPr>
          <a:xfrm>
            <a:off x="3657600" y="1431103"/>
            <a:ext cx="765544" cy="326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D1B10C-7575-BAFF-1AE9-1915F332A322}"/>
              </a:ext>
            </a:extLst>
          </p:cNvPr>
          <p:cNvSpPr/>
          <p:nvPr/>
        </p:nvSpPr>
        <p:spPr>
          <a:xfrm>
            <a:off x="7173433" y="1431102"/>
            <a:ext cx="765544" cy="326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DFE7A64-5C6D-A3E5-C0FA-D2794E0E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AD7A6150-FCE5-CF60-980A-033F87B13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64E12-4699-E2B2-148D-DCF70FC8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8" y="3242525"/>
            <a:ext cx="943626" cy="2821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51C8FD-0A49-07A0-0E2E-36442B116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8" y="2039759"/>
            <a:ext cx="943626" cy="286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217A9B-4467-3D4A-5B2C-8F3AAD84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78" y="2862680"/>
            <a:ext cx="645127" cy="286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F0224F-552F-9608-D637-925E6CED1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65" y="2415058"/>
            <a:ext cx="707989" cy="353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BF8E5B-8D79-4112-AB5C-EB5A7DFAD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78" y="3610452"/>
            <a:ext cx="1241306" cy="282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F83631-6583-8C75-BA94-D3BA2BC55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347" y="2471897"/>
            <a:ext cx="489438" cy="4894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360B41-E938-A60F-601C-9345B098B2DA}"/>
              </a:ext>
            </a:extLst>
          </p:cNvPr>
          <p:cNvSpPr/>
          <p:nvPr/>
        </p:nvSpPr>
        <p:spPr>
          <a:xfrm>
            <a:off x="717278" y="2039760"/>
            <a:ext cx="1241306" cy="1852807"/>
          </a:xfrm>
          <a:prstGeom prst="rect">
            <a:avLst/>
          </a:prstGeom>
          <a:noFill/>
          <a:ln>
            <a:solidFill>
              <a:srgbClr val="A3D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066EE35-BA68-CFF7-6260-B7ED4D3B8228}"/>
              </a:ext>
            </a:extLst>
          </p:cNvPr>
          <p:cNvSpPr/>
          <p:nvPr/>
        </p:nvSpPr>
        <p:spPr>
          <a:xfrm>
            <a:off x="2214219" y="2720877"/>
            <a:ext cx="489438" cy="70329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5669A-4D99-CB49-1893-3E5AAC3D6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798" y="2163522"/>
            <a:ext cx="535250" cy="53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87016A-23CB-DFFA-CA68-9C24D3106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1798" y="2741883"/>
            <a:ext cx="802474" cy="53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B757CF-FE33-1C24-B54D-F80BE5AA7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6681" y="2138751"/>
            <a:ext cx="461671" cy="535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B35AA8-4E5F-FE26-7720-C89EA3039E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8285" y="2750960"/>
            <a:ext cx="572700" cy="5727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CF1A8-61DC-19BB-6D26-32A3DDDC73B7}"/>
              </a:ext>
            </a:extLst>
          </p:cNvPr>
          <p:cNvSpPr/>
          <p:nvPr/>
        </p:nvSpPr>
        <p:spPr>
          <a:xfrm>
            <a:off x="4443049" y="2039760"/>
            <a:ext cx="1631950" cy="1852807"/>
          </a:xfrm>
          <a:prstGeom prst="rect">
            <a:avLst/>
          </a:prstGeom>
          <a:noFill/>
          <a:ln>
            <a:solidFill>
              <a:srgbClr val="A3D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18315E3-DB83-0D7A-0C70-4BBAFD8C1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2826" y="2306937"/>
            <a:ext cx="802475" cy="4513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892C0C-3E8D-1787-32DD-6E557E1E49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681" y="2369557"/>
            <a:ext cx="643032" cy="3887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C1BCA0-BE10-190C-D081-8B83392BBA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2826" y="2801440"/>
            <a:ext cx="789842" cy="394921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8F5CEDB-68F4-3B3D-A8D1-F73270E926C0}"/>
              </a:ext>
            </a:extLst>
          </p:cNvPr>
          <p:cNvSpPr/>
          <p:nvPr/>
        </p:nvSpPr>
        <p:spPr>
          <a:xfrm>
            <a:off x="3700698" y="2716616"/>
            <a:ext cx="489438" cy="70329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0C887CD-0BC4-B8CA-0E4D-3020BBAC1722}"/>
              </a:ext>
            </a:extLst>
          </p:cNvPr>
          <p:cNvSpPr/>
          <p:nvPr/>
        </p:nvSpPr>
        <p:spPr>
          <a:xfrm>
            <a:off x="6327912" y="2720798"/>
            <a:ext cx="489438" cy="70329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9BED9-D04B-8095-2AAF-F5838FD44A7C}"/>
              </a:ext>
            </a:extLst>
          </p:cNvPr>
          <p:cNvSpPr/>
          <p:nvPr/>
        </p:nvSpPr>
        <p:spPr>
          <a:xfrm>
            <a:off x="7070263" y="2170891"/>
            <a:ext cx="1599450" cy="1160138"/>
          </a:xfrm>
          <a:prstGeom prst="rect">
            <a:avLst/>
          </a:prstGeom>
          <a:noFill/>
          <a:ln>
            <a:solidFill>
              <a:srgbClr val="A3D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1F980C-1DDB-D500-7B75-E005427F6676}"/>
              </a:ext>
            </a:extLst>
          </p:cNvPr>
          <p:cNvSpPr/>
          <p:nvPr/>
        </p:nvSpPr>
        <p:spPr>
          <a:xfrm>
            <a:off x="2958347" y="2425842"/>
            <a:ext cx="489438" cy="572700"/>
          </a:xfrm>
          <a:prstGeom prst="rect">
            <a:avLst/>
          </a:prstGeom>
          <a:noFill/>
          <a:ln>
            <a:solidFill>
              <a:srgbClr val="A3D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E0ECAD-BED7-2E9B-9560-93F281405DFA}"/>
              </a:ext>
            </a:extLst>
          </p:cNvPr>
          <p:cNvSpPr txBox="1"/>
          <p:nvPr/>
        </p:nvSpPr>
        <p:spPr>
          <a:xfrm>
            <a:off x="897373" y="1804581"/>
            <a:ext cx="930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Data</a:t>
            </a:r>
            <a:r>
              <a:rPr lang="ko-KR" altLang="en-US" sz="9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Sources</a:t>
            </a:r>
            <a:endParaRPr lang="ko-KR" altLang="en-US" sz="9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BB81E-4B3E-761D-AFBC-B549C3A659E1}"/>
              </a:ext>
            </a:extLst>
          </p:cNvPr>
          <p:cNvSpPr txBox="1"/>
          <p:nvPr/>
        </p:nvSpPr>
        <p:spPr>
          <a:xfrm>
            <a:off x="4861318" y="1807997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Processing</a:t>
            </a:r>
            <a:endParaRPr lang="ko-KR" altLang="en-US" sz="9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7CD8B0-8D7E-89A3-03F4-3C3FDC3064F3}"/>
              </a:ext>
            </a:extLst>
          </p:cNvPr>
          <p:cNvSpPr txBox="1"/>
          <p:nvPr/>
        </p:nvSpPr>
        <p:spPr>
          <a:xfrm>
            <a:off x="7529991" y="1926523"/>
            <a:ext cx="6799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Modeling</a:t>
            </a:r>
            <a:endParaRPr lang="ko-KR" altLang="en-US" sz="9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78B9C-ACFE-079E-1F25-0AC4B190DF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1798" y="3361631"/>
            <a:ext cx="630930" cy="4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990F61CF-FFE7-95BA-9592-53A5D7056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9D8C8244-D293-9FCE-A23F-230B41964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05BC90-D39B-8028-E1B6-1FB76D574DA8}"/>
              </a:ext>
            </a:extLst>
          </p:cNvPr>
          <p:cNvSpPr txBox="1"/>
          <p:nvPr/>
        </p:nvSpPr>
        <p:spPr>
          <a:xfrm>
            <a:off x="3987006" y="3675846"/>
            <a:ext cx="12907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수집된 데이터 예시</a:t>
            </a:r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D4493-3D82-A5CF-A486-94495B1F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017656"/>
            <a:ext cx="7824751" cy="403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29150-B7DC-F043-C5CB-93B4FFDE17CA}"/>
              </a:ext>
            </a:extLst>
          </p:cNvPr>
          <p:cNvSpPr txBox="1"/>
          <p:nvPr/>
        </p:nvSpPr>
        <p:spPr>
          <a:xfrm>
            <a:off x="4526417" y="2710903"/>
            <a:ext cx="21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•</a:t>
            </a:r>
          </a:p>
          <a:p>
            <a:r>
              <a:rPr lang="en-US" altLang="ko-KR" sz="600" dirty="0"/>
              <a:t>•</a:t>
            </a:r>
          </a:p>
          <a:p>
            <a:r>
              <a:rPr lang="en-US" altLang="ko-KR" sz="600" dirty="0"/>
              <a:t>•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0BC-AAA5-3012-A3BA-2742DBA12FEB}"/>
              </a:ext>
            </a:extLst>
          </p:cNvPr>
          <p:cNvSpPr txBox="1"/>
          <p:nvPr/>
        </p:nvSpPr>
        <p:spPr>
          <a:xfrm>
            <a:off x="5694575" y="3506569"/>
            <a:ext cx="32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데이터는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일부터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일까지 수집</a:t>
            </a:r>
            <a:endParaRPr lang="en-US" altLang="ko-KR" sz="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Traffic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경우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일부터 수집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FB92C6-9B92-DEE3-65B3-375A49D25DBB}"/>
              </a:ext>
            </a:extLst>
          </p:cNvPr>
          <p:cNvSpPr/>
          <p:nvPr/>
        </p:nvSpPr>
        <p:spPr>
          <a:xfrm>
            <a:off x="3734694" y="2124239"/>
            <a:ext cx="4355206" cy="29272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5B3D7-B000-950D-4EAC-82ABEB5598AD}"/>
              </a:ext>
            </a:extLst>
          </p:cNvPr>
          <p:cNvSpPr txBox="1"/>
          <p:nvPr/>
        </p:nvSpPr>
        <p:spPr>
          <a:xfrm>
            <a:off x="5694575" y="1858568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기상 요인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F728F9-B13A-F2FB-05A0-12E46E99FD17}"/>
              </a:ext>
            </a:extLst>
          </p:cNvPr>
          <p:cNvSpPr/>
          <p:nvPr/>
        </p:nvSpPr>
        <p:spPr>
          <a:xfrm>
            <a:off x="1557091" y="2124239"/>
            <a:ext cx="1814759" cy="29272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DC584-8559-1638-FE5B-EE8E346B18FB}"/>
              </a:ext>
            </a:extLst>
          </p:cNvPr>
          <p:cNvSpPr txBox="1"/>
          <p:nvPr/>
        </p:nvSpPr>
        <p:spPr>
          <a:xfrm>
            <a:off x="2180661" y="186966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 요인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DA0C88-40F9-E793-0275-9317D58D80E2}"/>
              </a:ext>
            </a:extLst>
          </p:cNvPr>
          <p:cNvCxnSpPr>
            <a:cxnSpLocks/>
          </p:cNvCxnSpPr>
          <p:nvPr/>
        </p:nvCxnSpPr>
        <p:spPr>
          <a:xfrm flipV="1">
            <a:off x="1295400" y="1869663"/>
            <a:ext cx="0" cy="40093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532A5A-0A50-9016-131D-65F2156E23A2}"/>
              </a:ext>
            </a:extLst>
          </p:cNvPr>
          <p:cNvSpPr txBox="1"/>
          <p:nvPr/>
        </p:nvSpPr>
        <p:spPr>
          <a:xfrm>
            <a:off x="497745" y="1616100"/>
            <a:ext cx="1595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내 일일 코로나 </a:t>
            </a:r>
            <a:r>
              <a:rPr lang="ko-KR" altLang="en-US" sz="9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0C6205-6A12-1424-F3DE-BA278DD458E8}"/>
              </a:ext>
            </a:extLst>
          </p:cNvPr>
          <p:cNvCxnSpPr>
            <a:cxnSpLocks/>
          </p:cNvCxnSpPr>
          <p:nvPr/>
        </p:nvCxnSpPr>
        <p:spPr>
          <a:xfrm flipV="1">
            <a:off x="8374579" y="1848435"/>
            <a:ext cx="0" cy="40093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1AE90F-D62D-A361-492A-60335BDB926D}"/>
              </a:ext>
            </a:extLst>
          </p:cNvPr>
          <p:cNvSpPr txBox="1"/>
          <p:nvPr/>
        </p:nvSpPr>
        <p:spPr>
          <a:xfrm>
            <a:off x="7742034" y="1593021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 대중교통 이용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B6482-6850-DCD8-C9AF-4C6196FA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57413"/>
            <a:ext cx="7824751" cy="5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3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990F61CF-FFE7-95BA-9592-53A5D7056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9D8C8244-D293-9FCE-A23F-230B41964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323FA-B7FE-6E47-9117-820016F5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73" y="1848710"/>
            <a:ext cx="1849169" cy="1446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F31851-BB2A-2D6C-3879-6A8231C9C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255" y="1840045"/>
            <a:ext cx="1607954" cy="1446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0D438A-ADE3-1A18-F8A7-3445EFCF0CC3}"/>
              </a:ext>
            </a:extLst>
          </p:cNvPr>
          <p:cNvSpPr txBox="1"/>
          <p:nvPr/>
        </p:nvSpPr>
        <p:spPr>
          <a:xfrm>
            <a:off x="2229554" y="3571130"/>
            <a:ext cx="2182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감염병 군 장병 분기별 감염자수</a:t>
            </a:r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D8601-55B5-1DEB-E6BE-DC7B1557B7E5}"/>
              </a:ext>
            </a:extLst>
          </p:cNvPr>
          <p:cNvSpPr txBox="1"/>
          <p:nvPr/>
        </p:nvSpPr>
        <p:spPr>
          <a:xfrm>
            <a:off x="4732440" y="3571130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감염병 연도별 일반 국민 감염자수</a:t>
            </a:r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0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DFE7A64-5C6D-A3E5-C0FA-D2794E0E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AD7A6150-FCE5-CF60-980A-033F87B13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2832B2-AC59-5D23-CB24-79EB60AC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68" y="1501591"/>
            <a:ext cx="4406008" cy="23597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348FA9-AFBB-EB39-A74E-F41CEFC81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18" y="1611284"/>
            <a:ext cx="1200150" cy="36004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38278FA-B3C0-0D39-C60E-88898081BF42}"/>
              </a:ext>
            </a:extLst>
          </p:cNvPr>
          <p:cNvSpPr/>
          <p:nvPr/>
        </p:nvSpPr>
        <p:spPr>
          <a:xfrm>
            <a:off x="5719478" y="1723601"/>
            <a:ext cx="489438" cy="70329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CA6D214-0F1B-EFF3-B060-12C3B607C27B}"/>
              </a:ext>
            </a:extLst>
          </p:cNvPr>
          <p:cNvSpPr/>
          <p:nvPr/>
        </p:nvSpPr>
        <p:spPr>
          <a:xfrm rot="5400000">
            <a:off x="6650437" y="2227951"/>
            <a:ext cx="489438" cy="70329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833D04-7B16-332A-4E92-1B084C9E4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927" y="2554902"/>
            <a:ext cx="834787" cy="2244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A8D485-085F-220D-018D-B160D6DFDFEC}"/>
              </a:ext>
            </a:extLst>
          </p:cNvPr>
          <p:cNvSpPr txBox="1"/>
          <p:nvPr/>
        </p:nvSpPr>
        <p:spPr>
          <a:xfrm>
            <a:off x="3666945" y="1144242"/>
            <a:ext cx="1957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내 코로나 </a:t>
            </a:r>
            <a:r>
              <a:rPr lang="ko-KR" altLang="en-US" sz="9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확진자수</a:t>
            </a:r>
            <a:r>
              <a:rPr lang="ko-KR" altLang="en-US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추정 방법</a:t>
            </a:r>
            <a:r>
              <a:rPr lang="en-US" altLang="ko-KR" sz="9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9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11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382CE4D0-AE03-2152-CEB2-57B6DC74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>
            <a:extLst>
              <a:ext uri="{FF2B5EF4-FFF2-40B4-BE49-F238E27FC236}">
                <a16:creationId xmlns:a16="http://schemas.microsoft.com/office/drawing/2014/main" id="{ED6FA2FB-E602-A367-71F1-B326D31D9F4B}"/>
              </a:ext>
            </a:extLst>
          </p:cNvPr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6" name="Google Shape;336;p31">
            <a:extLst>
              <a:ext uri="{FF2B5EF4-FFF2-40B4-BE49-F238E27FC236}">
                <a16:creationId xmlns:a16="http://schemas.microsoft.com/office/drawing/2014/main" id="{3B53F938-BAB6-7485-7FE9-648320E99B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>
            <a:extLst>
              <a:ext uri="{FF2B5EF4-FFF2-40B4-BE49-F238E27FC236}">
                <a16:creationId xmlns:a16="http://schemas.microsoft.com/office/drawing/2014/main" id="{AD4CB336-3447-C0B5-0A1F-164E746300C3}"/>
              </a:ext>
            </a:extLst>
          </p:cNvPr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>
              <a:extLst>
                <a:ext uri="{FF2B5EF4-FFF2-40B4-BE49-F238E27FC236}">
                  <a16:creationId xmlns:a16="http://schemas.microsoft.com/office/drawing/2014/main" id="{BDB018EA-217A-951B-64C4-DEF295A6B27F}"/>
                </a:ext>
              </a:extLst>
            </p:cNvPr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>
              <a:extLst>
                <a:ext uri="{FF2B5EF4-FFF2-40B4-BE49-F238E27FC236}">
                  <a16:creationId xmlns:a16="http://schemas.microsoft.com/office/drawing/2014/main" id="{2A18388B-C86F-7E9C-BA74-AEF34A9E3F5E}"/>
                </a:ext>
              </a:extLst>
            </p:cNvPr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" name="Google Shape;335;p31">
            <a:extLst>
              <a:ext uri="{FF2B5EF4-FFF2-40B4-BE49-F238E27FC236}">
                <a16:creationId xmlns:a16="http://schemas.microsoft.com/office/drawing/2014/main" id="{C24CD141-C08C-92B8-A60B-F5668DCBC500}"/>
              </a:ext>
            </a:extLst>
          </p:cNvPr>
          <p:cNvSpPr txBox="1">
            <a:spLocks/>
          </p:cNvSpPr>
          <p:nvPr/>
        </p:nvSpPr>
        <p:spPr>
          <a:xfrm>
            <a:off x="4572000" y="1297988"/>
            <a:ext cx="3858925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Sofia Sans"/>
                <a:sym typeface="Sofia Sans"/>
              </a:rPr>
              <a:t>프로젝트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633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DFE7A64-5C6D-A3E5-C0FA-D2794E0E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AD7A6150-FCE5-CF60-980A-033F87B13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탐색적 데이터 분석 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(EDA)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97B5847-5BA0-6FDD-FC8A-11D60361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777702"/>
            <a:ext cx="3792534" cy="2306722"/>
          </a:xfrm>
          <a:prstGeom prst="rect">
            <a:avLst/>
          </a:prstGeom>
        </p:spPr>
      </p:pic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3BE03E1-6B44-9C85-DAE4-C1C2761ED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68" y="1777702"/>
            <a:ext cx="3853081" cy="230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DD3BE-63E9-E47D-025F-BC9C0663DD84}"/>
              </a:ext>
            </a:extLst>
          </p:cNvPr>
          <p:cNvSpPr txBox="1"/>
          <p:nvPr/>
        </p:nvSpPr>
        <p:spPr>
          <a:xfrm>
            <a:off x="720000" y="140837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군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국민 호흡기 감염병 감염 비율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(2015~2021)</a:t>
            </a:r>
            <a:b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유행성이하선염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수두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8D5DF-E413-43E0-9E73-D797051FCED6}"/>
              </a:ext>
            </a:extLst>
          </p:cNvPr>
          <p:cNvSpPr txBox="1"/>
          <p:nvPr/>
        </p:nvSpPr>
        <p:spPr>
          <a:xfrm>
            <a:off x="4631468" y="140837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군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국민 매개체 감염병 감염 비율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(2015~2021)</a:t>
            </a:r>
            <a:b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</a:b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*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말라리아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쯔쯔가무시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32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5EC43BB-CABF-EC4D-73EE-58F10B96A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164A6188-E36A-6184-D6C6-493A217CD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탐색적 데이터 분석 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(EDA)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47DD1-AF55-A8F7-9738-A56F1FE7CF74}"/>
              </a:ext>
            </a:extLst>
          </p:cNvPr>
          <p:cNvSpPr txBox="1"/>
          <p:nvPr/>
        </p:nvSpPr>
        <p:spPr>
          <a:xfrm>
            <a:off x="2448985" y="1190331"/>
            <a:ext cx="1843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군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국민 코로나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감염비율</a:t>
            </a:r>
          </a:p>
        </p:txBody>
      </p:sp>
      <p:pic>
        <p:nvPicPr>
          <p:cNvPr id="2" name="그림 1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BFFA0A28-289E-9279-162C-9A8408324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84" y="1421163"/>
            <a:ext cx="4246029" cy="28876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BB6F90-A6A5-F379-77ED-E26254CDEF35}"/>
              </a:ext>
            </a:extLst>
          </p:cNvPr>
          <p:cNvSpPr/>
          <p:nvPr/>
        </p:nvSpPr>
        <p:spPr>
          <a:xfrm>
            <a:off x="5114925" y="1600200"/>
            <a:ext cx="220926" cy="240982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D0EEE-737E-A5A8-0EBE-0761A0DC7780}"/>
              </a:ext>
            </a:extLst>
          </p:cNvPr>
          <p:cNvSpPr txBox="1"/>
          <p:nvPr/>
        </p:nvSpPr>
        <p:spPr>
          <a:xfrm>
            <a:off x="5335851" y="1449013"/>
            <a:ext cx="1500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C00000"/>
                </a:solidFill>
                <a:latin typeface="+mn-ea"/>
                <a:ea typeface="+mn-ea"/>
              </a:rPr>
              <a:t>청해부대 집단감염 발생</a:t>
            </a:r>
          </a:p>
        </p:txBody>
      </p:sp>
    </p:spTree>
    <p:extLst>
      <p:ext uri="{BB962C8B-B14F-4D97-AF65-F5344CB8AC3E}">
        <p14:creationId xmlns:p14="http://schemas.microsoft.com/office/powerpoint/2010/main" val="359916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5EC43BB-CABF-EC4D-73EE-58F10B96A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5;p31">
            <a:extLst>
              <a:ext uri="{FF2B5EF4-FFF2-40B4-BE49-F238E27FC236}">
                <a16:creationId xmlns:a16="http://schemas.microsoft.com/office/drawing/2014/main" id="{2A5153DA-F18F-86AC-9020-9918E3105A6B}"/>
              </a:ext>
            </a:extLst>
          </p:cNvPr>
          <p:cNvSpPr txBox="1">
            <a:spLocks/>
          </p:cNvSpPr>
          <p:nvPr/>
        </p:nvSpPr>
        <p:spPr>
          <a:xfrm>
            <a:off x="5481292" y="4450153"/>
            <a:ext cx="3306720" cy="55399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 lang="ko-KR" altLang="en-US" sz="2800" dirty="0"/>
          </a:p>
        </p:txBody>
      </p:sp>
      <p:sp>
        <p:nvSpPr>
          <p:cNvPr id="2" name="Google Shape;335;p31">
            <a:extLst>
              <a:ext uri="{FF2B5EF4-FFF2-40B4-BE49-F238E27FC236}">
                <a16:creationId xmlns:a16="http://schemas.microsoft.com/office/drawing/2014/main" id="{91FB272A-30A1-92EB-08CD-CA931FE41BCD}"/>
              </a:ext>
            </a:extLst>
          </p:cNvPr>
          <p:cNvSpPr txBox="1">
            <a:spLocks/>
          </p:cNvSpPr>
          <p:nvPr/>
        </p:nvSpPr>
        <p:spPr>
          <a:xfrm>
            <a:off x="894412" y="4493038"/>
            <a:ext cx="2356143" cy="45561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 lang="ko-KR" altLang="en-US" sz="2800" dirty="0"/>
          </a:p>
        </p:txBody>
      </p:sp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164A6188-E36A-6184-D6C6-493A217CD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02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OLS(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선형 회귀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A65C4-B30D-03B4-3373-035685B524D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31" y="2192241"/>
            <a:ext cx="1440000" cy="100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A134B-6606-4906-91BD-6A236F7AD93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53738" y="3291557"/>
            <a:ext cx="1440000" cy="10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513D19-B49C-3F24-40B6-C3B0C463089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53738" y="2184374"/>
            <a:ext cx="1440000" cy="100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3B24EB-E12E-6630-0BF8-5A124E9A0F3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3738" y="1109572"/>
            <a:ext cx="1440000" cy="100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95B274-0FDD-F326-FAE8-1E21C58BFF16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93904" y="3291557"/>
            <a:ext cx="1440000" cy="100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7002CE-BA33-2BC4-4D98-E8CAB71C7BB9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0" y="2187443"/>
            <a:ext cx="1440000" cy="100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EC04AB-C5ED-08A7-754C-F35A37AAA6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10555" y="3291557"/>
            <a:ext cx="1440000" cy="100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07DC16-9945-1542-1063-4DE947DFAF06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795" y="3291557"/>
            <a:ext cx="1440000" cy="100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EC89CA-B071-3B13-5642-EA0690E8C88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795" y="2184374"/>
            <a:ext cx="1440000" cy="100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ED1278A-C19D-44BF-0D75-C9A1D194DCF8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46940" y="1103669"/>
            <a:ext cx="1440000" cy="100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C085E-B2AF-8EC3-1725-3C8DB09DD324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271259" y="3291557"/>
            <a:ext cx="1440000" cy="100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1E79318-82B1-9372-1E8E-CC474CA3C597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274170" y="1104500"/>
            <a:ext cx="1440000" cy="100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4CA5E30-5A9E-C80C-DAEB-A2043336CE5F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810555" y="1103669"/>
            <a:ext cx="1440000" cy="1008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62F17A-F592-2B88-33B7-EB107A65D8F1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736497" y="1101841"/>
            <a:ext cx="1440000" cy="100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09F906-0878-C319-C9B7-9DA044F4662B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193904" y="1102851"/>
            <a:ext cx="1440000" cy="1008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989BB2-A710-EDCC-695C-CBB46242EC79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337026" y="3291557"/>
            <a:ext cx="1440000" cy="1008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2AB53C-60F1-0302-FCE5-3EDF72A1DC2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46940" y="2197613"/>
            <a:ext cx="1440000" cy="1008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F54A2A4-8C3C-833B-353B-2B16BC9BB566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810555" y="2192220"/>
            <a:ext cx="1440000" cy="100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5CC4A4-D727-D816-94EF-6B2684AB6E14}"/>
              </a:ext>
            </a:extLst>
          </p:cNvPr>
          <p:cNvSpPr txBox="1"/>
          <p:nvPr/>
        </p:nvSpPr>
        <p:spPr>
          <a:xfrm>
            <a:off x="894412" y="4513828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Ramsey RESET test F-statistic: 14.73</a:t>
            </a:r>
          </a:p>
          <a:p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p-value: 0.0001</a:t>
            </a:r>
            <a:endParaRPr lang="ko-KR" altLang="en-US" sz="10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EEEED39-D6C3-0826-2475-236B32E73DF9}"/>
              </a:ext>
            </a:extLst>
          </p:cNvPr>
          <p:cNvSpPr/>
          <p:nvPr/>
        </p:nvSpPr>
        <p:spPr>
          <a:xfrm>
            <a:off x="3877924" y="4675615"/>
            <a:ext cx="99177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86904C-D88A-79E8-4A12-C895E5636D7C}"/>
              </a:ext>
            </a:extLst>
          </p:cNvPr>
          <p:cNvSpPr txBox="1"/>
          <p:nvPr/>
        </p:nvSpPr>
        <p:spPr>
          <a:xfrm>
            <a:off x="5454795" y="4444335"/>
            <a:ext cx="3382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선형 모델로 데이터 패턴을 설명할 수 없음</a:t>
            </a:r>
            <a:endParaRPr lang="en-US" altLang="ko-KR" sz="1000" dirty="0">
              <a:latin typeface="HY헤드라인M" panose="020B0600000101010101" charset="-127"/>
              <a:ea typeface="HY헤드라인M" panose="020B0600000101010101" charset="-127"/>
            </a:endParaRPr>
          </a:p>
          <a:p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따라서 비선형성 반영 가능한 통계기반 모델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및 </a:t>
            </a:r>
            <a:endParaRPr lang="en-US" altLang="ko-KR" sz="1000" dirty="0">
              <a:latin typeface="HY헤드라인M" panose="020B0600000101010101" charset="-127"/>
              <a:ea typeface="HY헤드라인M" panose="020B0600000101010101" charset="-127"/>
            </a:endParaRPr>
          </a:p>
          <a:p>
            <a:r>
              <a:rPr lang="ko-KR" altLang="en-US" sz="1000" dirty="0" err="1">
                <a:latin typeface="HY헤드라인M" panose="020B0600000101010101" charset="-127"/>
                <a:ea typeface="HY헤드라인M" panose="020B0600000101010101" charset="-127"/>
              </a:rPr>
              <a:t>머신러닝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/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딥러닝 </a:t>
            </a:r>
            <a:r>
              <a:rPr lang="ko-KR" altLang="en-US" sz="1000" dirty="0" err="1">
                <a:latin typeface="HY헤드라인M" panose="020B0600000101010101" charset="-127"/>
                <a:ea typeface="HY헤드라인M" panose="020B0600000101010101" charset="-127"/>
              </a:rPr>
              <a:t>모델등을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 활용하여 추가적인 분석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,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375215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33E0209E-A5ED-7586-C508-386EDCA4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D9FFAB3C-A659-C9A2-2D08-F3F18BF972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(SARIMAX)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FE47D-AD2E-AD97-F526-100B9662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16" y="1355204"/>
            <a:ext cx="2486950" cy="3049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BE3D5E-0027-E871-1A85-75CC1BAF82CA}"/>
              </a:ext>
            </a:extLst>
          </p:cNvPr>
          <p:cNvSpPr txBox="1"/>
          <p:nvPr/>
        </p:nvSpPr>
        <p:spPr>
          <a:xfrm>
            <a:off x="3815015" y="2014894"/>
            <a:ext cx="5067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SARIMAX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모델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시계열 데이터의 추세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계절성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자기회귀 패턴을 반영하여 예측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외생 변수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공기질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일일 대중교통 이용 수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lag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데이터 등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를 활용하여 예측 성능 향상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주 단위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(7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일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계절성 반영 → 시계열 패턴을 효과적으로 학습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실제 데이터로 모델을 학습하고 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예측값을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생성한 후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MAE, RMSE, MAPE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로 성능 평가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000" dirty="0">
              <a:solidFill>
                <a:schemeClr val="bg1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예측 결과 시각화</a:t>
            </a: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F7088C-5CBC-93BD-C36F-62C1E26D9A05}"/>
              </a:ext>
            </a:extLst>
          </p:cNvPr>
          <p:cNvSpPr/>
          <p:nvPr/>
        </p:nvSpPr>
        <p:spPr>
          <a:xfrm>
            <a:off x="3815015" y="1965483"/>
            <a:ext cx="5067728" cy="152673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2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2"/>
          </p:nvPr>
        </p:nvSpPr>
        <p:spPr>
          <a:xfrm>
            <a:off x="2792325" y="1273003"/>
            <a:ext cx="355935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4"/>
          </p:nvPr>
        </p:nvSpPr>
        <p:spPr>
          <a:xfrm>
            <a:off x="2792325" y="2028902"/>
            <a:ext cx="355935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dirty="0"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6"/>
          </p:nvPr>
        </p:nvSpPr>
        <p:spPr>
          <a:xfrm>
            <a:off x="2792325" y="2784801"/>
            <a:ext cx="355935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308;p29">
            <a:extLst>
              <a:ext uri="{FF2B5EF4-FFF2-40B4-BE49-F238E27FC236}">
                <a16:creationId xmlns:a16="http://schemas.microsoft.com/office/drawing/2014/main" id="{99554FEC-53A0-21C2-1147-9021F815CEFF}"/>
              </a:ext>
            </a:extLst>
          </p:cNvPr>
          <p:cNvSpPr txBox="1">
            <a:spLocks/>
          </p:cNvSpPr>
          <p:nvPr/>
        </p:nvSpPr>
        <p:spPr>
          <a:xfrm>
            <a:off x="2792325" y="3540700"/>
            <a:ext cx="355935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총평</a:t>
            </a:r>
            <a:endParaRPr lang="en" dirty="0"/>
          </a:p>
        </p:txBody>
      </p:sp>
      <p:sp>
        <p:nvSpPr>
          <p:cNvPr id="4" name="Google Shape;308;p29">
            <a:extLst>
              <a:ext uri="{FF2B5EF4-FFF2-40B4-BE49-F238E27FC236}">
                <a16:creationId xmlns:a16="http://schemas.microsoft.com/office/drawing/2014/main" id="{EB592847-3D25-37A1-0EC2-7924C5E03A27}"/>
              </a:ext>
            </a:extLst>
          </p:cNvPr>
          <p:cNvSpPr txBox="1">
            <a:spLocks/>
          </p:cNvSpPr>
          <p:nvPr/>
        </p:nvSpPr>
        <p:spPr>
          <a:xfrm>
            <a:off x="2792326" y="4296599"/>
            <a:ext cx="3559349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en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QnA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04B101B-7AF8-1893-F5E6-EFFDE7C1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6C314251-8A15-FC09-8E68-C948896E0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(Prophet)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F4282-C05E-4274-637C-9003A3C31EAF}"/>
              </a:ext>
            </a:extLst>
          </p:cNvPr>
          <p:cNvSpPr txBox="1"/>
          <p:nvPr/>
        </p:nvSpPr>
        <p:spPr>
          <a:xfrm>
            <a:off x="3953949" y="1756141"/>
            <a:ext cx="51716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Prophet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모델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시계열 데이터의 추세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계절성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변곡점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(Changepoint)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을 반영하여 예측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로지스틱 성장 적용 → 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상한값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(cap)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을 설정하여 비현실적인 증가 방지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추가 변수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(Extra Regressors)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활용 → 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공기질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대중교통이용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량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기상 데이터 포함하여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예측 정확도 향상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사용자 정의 계절성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(14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일 주기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추가하여 패턴 반영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실제 데이터로 모델을 학습하고 </a:t>
            </a:r>
            <a:r>
              <a:rPr kumimoji="0" lang="ko-KR" altLang="en-US" sz="100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예측값을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생성한 후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MAE, RMSE, MAPE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로 성능 평가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000" dirty="0">
              <a:solidFill>
                <a:schemeClr val="bg1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예측 결과 시각화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EBF496-D246-8492-5587-3625FFF37E23}"/>
              </a:ext>
            </a:extLst>
          </p:cNvPr>
          <p:cNvSpPr/>
          <p:nvPr/>
        </p:nvSpPr>
        <p:spPr>
          <a:xfrm>
            <a:off x="3953948" y="1689197"/>
            <a:ext cx="5113900" cy="20913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396FC2-2275-8029-EB45-1DFEC7C8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0" y="1150276"/>
            <a:ext cx="3592935" cy="30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8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16FF7C80-0050-0BBF-9379-042921F4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E6609C9F-987D-B986-F568-5829CA6D4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비선형 분석방법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6F3F6-6885-F7A9-5186-167F9EB5AE71}"/>
              </a:ext>
            </a:extLst>
          </p:cNvPr>
          <p:cNvSpPr txBox="1"/>
          <p:nvPr/>
        </p:nvSpPr>
        <p:spPr>
          <a:xfrm>
            <a:off x="1017931" y="1350474"/>
            <a:ext cx="1534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사용한 모델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머신러닝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SVR</a:t>
            </a:r>
          </a:p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en-US" altLang="ko-KR" sz="1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b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Random Forest</a:t>
            </a:r>
          </a:p>
          <a:p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딥러닝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LSTM</a:t>
            </a:r>
          </a:p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GRU</a:t>
            </a:r>
            <a:b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RNN</a:t>
            </a:r>
          </a:p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CNN</a:t>
            </a:r>
          </a:p>
          <a:p>
            <a:endParaRPr lang="en-US" altLang="ko-KR" sz="11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  <a:p>
            <a:endParaRPr lang="en-US" altLang="ko-KR" sz="11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B9BC8F-15F9-77D7-02FA-189767C6BEB2}"/>
              </a:ext>
            </a:extLst>
          </p:cNvPr>
          <p:cNvSpPr/>
          <p:nvPr/>
        </p:nvSpPr>
        <p:spPr>
          <a:xfrm>
            <a:off x="2714846" y="1672318"/>
            <a:ext cx="1534102" cy="4678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입력변수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(feature)</a:t>
            </a:r>
          </a:p>
          <a:p>
            <a:pPr algn="ctr"/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Min-Max Scaling</a:t>
            </a:r>
            <a:endParaRPr lang="ko-KR" altLang="en-US" sz="10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007D55E-EF5C-C5F8-3665-FFB264CB4F2E}"/>
              </a:ext>
            </a:extLst>
          </p:cNvPr>
          <p:cNvSpPr/>
          <p:nvPr/>
        </p:nvSpPr>
        <p:spPr>
          <a:xfrm>
            <a:off x="3481897" y="2248942"/>
            <a:ext cx="1534102" cy="4678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하이퍼파라미터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최적화</a:t>
            </a:r>
            <a:endParaRPr lang="en-US" altLang="ko-KR" sz="10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(</a:t>
            </a:r>
            <a:r>
              <a:rPr lang="en-US" altLang="ko-KR" sz="1000" dirty="0" err="1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Optuna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)</a:t>
            </a:r>
            <a:endParaRPr lang="ko-KR" altLang="en-US" sz="10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4E21BAE-572A-55C3-C950-587ABFEC96A4}"/>
              </a:ext>
            </a:extLst>
          </p:cNvPr>
          <p:cNvSpPr/>
          <p:nvPr/>
        </p:nvSpPr>
        <p:spPr>
          <a:xfrm>
            <a:off x="4248948" y="2825566"/>
            <a:ext cx="1534102" cy="4678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시계열 정보 활용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066183B-F8B9-995B-C50E-56DF23DC19C0}"/>
              </a:ext>
            </a:extLst>
          </p:cNvPr>
          <p:cNvSpPr/>
          <p:nvPr/>
        </p:nvSpPr>
        <p:spPr>
          <a:xfrm>
            <a:off x="5015999" y="3402190"/>
            <a:ext cx="1534102" cy="4678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모델 성능 평가</a:t>
            </a:r>
            <a:b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</a:b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(MAE,RMSE,MAPE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값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)</a:t>
            </a:r>
            <a:endParaRPr lang="ko-KR" altLang="en-US" sz="1000" dirty="0"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7C3336-F4D3-DFA7-BB4A-7312D88788B0}"/>
              </a:ext>
            </a:extLst>
          </p:cNvPr>
          <p:cNvSpPr/>
          <p:nvPr/>
        </p:nvSpPr>
        <p:spPr>
          <a:xfrm>
            <a:off x="5783050" y="3980067"/>
            <a:ext cx="1534102" cy="4678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예측 결과 시각화</a:t>
            </a: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081FB6C9-ACA6-5172-B6A6-CF99DB5E2A2F}"/>
              </a:ext>
            </a:extLst>
          </p:cNvPr>
          <p:cNvSpPr/>
          <p:nvPr/>
        </p:nvSpPr>
        <p:spPr>
          <a:xfrm>
            <a:off x="1017931" y="1677184"/>
            <a:ext cx="1286008" cy="779720"/>
          </a:xfrm>
          <a:prstGeom prst="round2DiagRect">
            <a:avLst/>
          </a:prstGeom>
          <a:noFill/>
          <a:ln>
            <a:solidFill>
              <a:srgbClr val="A3DBF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5D733A18-97AB-8ECA-471A-6F7E4F66F05C}"/>
              </a:ext>
            </a:extLst>
          </p:cNvPr>
          <p:cNvSpPr/>
          <p:nvPr/>
        </p:nvSpPr>
        <p:spPr>
          <a:xfrm>
            <a:off x="999458" y="2528636"/>
            <a:ext cx="1286008" cy="913551"/>
          </a:xfrm>
          <a:prstGeom prst="round2DiagRect">
            <a:avLst/>
          </a:prstGeom>
          <a:noFill/>
          <a:ln>
            <a:solidFill>
              <a:srgbClr val="F6C3F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6F1879-1780-5F51-B4CB-6022DA2A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40" y="1793231"/>
            <a:ext cx="1454118" cy="2260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2EC69D-8030-2E80-30EA-5C3DD84BE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19" y="2345744"/>
            <a:ext cx="3950600" cy="2260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A99404D-E07C-5728-6626-DB604A0D1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704" y="2967143"/>
            <a:ext cx="1197915" cy="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04B101B-7AF8-1893-F5E6-EFFDE7C1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6C314251-8A15-FC09-8E68-C948896E0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Google Shape;542;p45">
            <a:extLst>
              <a:ext uri="{FF2B5EF4-FFF2-40B4-BE49-F238E27FC236}">
                <a16:creationId xmlns:a16="http://schemas.microsoft.com/office/drawing/2014/main" id="{5F79234C-3884-CD87-2C5A-FC10A5C09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108851"/>
              </p:ext>
            </p:extLst>
          </p:nvPr>
        </p:nvGraphicFramePr>
        <p:xfrm>
          <a:off x="2095569" y="1437748"/>
          <a:ext cx="4952862" cy="3071556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165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머신러닝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딥러닝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데이터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Train/Test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(~21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7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/ 8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~)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Train/Validation/Test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(~21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/ 6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~7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/ 8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~)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Feature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SO2, CO, O3, NO2, PM10, PM25,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평균최고기온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최고기온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평균최저기온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최저기온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평균일강수량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최대일강수량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평균풍속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최대풍속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최대순간풍속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평균습도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최저습도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일조합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일사합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Traffic, lag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데이터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Case_Diff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SO2, CO, O3, NO2, O3, PM25,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평균기온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평균일강수량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평균풍속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평균습도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일조합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,Traffic,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Cases_Diff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Optuna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 탐색 횟수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100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회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회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시계열 정보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Lag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데이터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~14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)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Timesteps</a:t>
                      </a:r>
                      <a:b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</a:b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(5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~14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일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)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9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04B101B-7AF8-1893-F5E6-EFFDE7C1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6C314251-8A15-FC09-8E68-C948896E0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장단점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Google Shape;542;p45">
            <a:extLst>
              <a:ext uri="{FF2B5EF4-FFF2-40B4-BE49-F238E27FC236}">
                <a16:creationId xmlns:a16="http://schemas.microsoft.com/office/drawing/2014/main" id="{5F79234C-3884-CD87-2C5A-FC10A5C09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958874"/>
              </p:ext>
            </p:extLst>
          </p:nvPr>
        </p:nvGraphicFramePr>
        <p:xfrm>
          <a:off x="944880" y="1381307"/>
          <a:ext cx="7254240" cy="3317168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241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장점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단점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SVR(Support Vector Regression)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작은 데이터셋에서도 좋은 성능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데이터 크기가 커질수록 더 큰 연산 비용 발생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XGBoost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빠른 연산 속도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하이퍼파라미터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최적화 지원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과적합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가능성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많은 데이터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전처리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필요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Random Forest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해석 가능성이 높고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과적합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방지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연산량이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 많고 실시간 예측이 어려움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LSTM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장기 의존성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(Long-term dependency)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학습 가능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훈련 시간이 길고 많은 데이터 필요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GRU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LSTM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보다 학습 속도가 빠름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성능 유사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데이터가 많은 경우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LSTM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보다 성능이 떨어질 수 있음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61964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RNN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시퀀스 데이터 처리 가능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기울기 소실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(Vanishing Gradient)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문제 발생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224566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CNN</a:t>
                      </a:r>
                      <a:endParaRPr sz="9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이미지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패턴 분석 강점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자동 특징 추출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시계열 분석에는 한계가 있음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53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37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04B101B-7AF8-1893-F5E6-EFFDE7C1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6C314251-8A15-FC09-8E68-C948896E0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모델성능평가 수치 비교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Google Shape;542;p45">
            <a:extLst>
              <a:ext uri="{FF2B5EF4-FFF2-40B4-BE49-F238E27FC236}">
                <a16:creationId xmlns:a16="http://schemas.microsoft.com/office/drawing/2014/main" id="{5F79234C-3884-CD87-2C5A-FC10A5C09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676080"/>
              </p:ext>
            </p:extLst>
          </p:nvPr>
        </p:nvGraphicFramePr>
        <p:xfrm>
          <a:off x="1230658" y="1721772"/>
          <a:ext cx="6682685" cy="1699956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1336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537">
                  <a:extLst>
                    <a:ext uri="{9D8B030D-6E8A-4147-A177-3AD203B41FA5}">
                      <a16:colId xmlns:a16="http://schemas.microsoft.com/office/drawing/2014/main" val="2482509911"/>
                    </a:ext>
                  </a:extLst>
                </a:gridCol>
                <a:gridCol w="1336537">
                  <a:extLst>
                    <a:ext uri="{9D8B030D-6E8A-4147-A177-3AD203B41FA5}">
                      <a16:colId xmlns:a16="http://schemas.microsoft.com/office/drawing/2014/main" val="1641501319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의미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단위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특징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공식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MAE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 절대 오차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원래 단위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직관적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해석 쉬움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RMSE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 제곱근 오차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원래 단위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큰 오차를 더 강조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MAPE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평균 절대 백분율 오차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%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Libre Franklin"/>
                        </a:rPr>
                        <a:t>상대적 오차 비교 가능</a:t>
                      </a: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0BF7E65-D9A0-441D-05EE-11330101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092" y="2216945"/>
            <a:ext cx="1323259" cy="378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B4386F-B6D9-091A-B735-DACE1DA34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72" y="2624138"/>
            <a:ext cx="1323259" cy="378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D553BC-1035-F0A5-4274-6A24BA84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77" y="3031332"/>
            <a:ext cx="1321974" cy="39039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9F4CCCC-7C90-BE4B-E185-166D23D229C2}"/>
              </a:ext>
            </a:extLst>
          </p:cNvPr>
          <p:cNvSpPr/>
          <p:nvPr/>
        </p:nvSpPr>
        <p:spPr>
          <a:xfrm>
            <a:off x="1361287" y="4046283"/>
            <a:ext cx="483305" cy="161358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9ED39-2C5A-97FC-92B7-5707ED9D0777}"/>
              </a:ext>
            </a:extLst>
          </p:cNvPr>
          <p:cNvSpPr txBox="1"/>
          <p:nvPr/>
        </p:nvSpPr>
        <p:spPr>
          <a:xfrm>
            <a:off x="1850566" y="3988462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HY헤드라인M" panose="020B0600000101010101" charset="-127"/>
                <a:ea typeface="HY헤드라인M" panose="020B0600000101010101" charset="-127"/>
              </a:rPr>
              <a:t>값이 낮을수록 예측력이 좋음</a:t>
            </a:r>
          </a:p>
        </p:txBody>
      </p:sp>
    </p:spTree>
    <p:extLst>
      <p:ext uri="{BB962C8B-B14F-4D97-AF65-F5344CB8AC3E}">
        <p14:creationId xmlns:p14="http://schemas.microsoft.com/office/powerpoint/2010/main" val="309037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259E370-DDF5-CF13-648D-629B2B6E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705833E3-FAA9-040E-4F61-C21E8B2BC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모델비교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Google Shape;542;p45">
            <a:extLst>
              <a:ext uri="{FF2B5EF4-FFF2-40B4-BE49-F238E27FC236}">
                <a16:creationId xmlns:a16="http://schemas.microsoft.com/office/drawing/2014/main" id="{44D971D7-0E22-CC86-2D2F-21E1BCB50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349684"/>
              </p:ext>
            </p:extLst>
          </p:nvPr>
        </p:nvGraphicFramePr>
        <p:xfrm>
          <a:off x="493173" y="1017725"/>
          <a:ext cx="3686820" cy="4125774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73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64">
                  <a:extLst>
                    <a:ext uri="{9D8B030D-6E8A-4147-A177-3AD203B41FA5}">
                      <a16:colId xmlns:a16="http://schemas.microsoft.com/office/drawing/2014/main" val="4061069715"/>
                    </a:ext>
                  </a:extLst>
                </a:gridCol>
                <a:gridCol w="737364">
                  <a:extLst>
                    <a:ext uri="{9D8B030D-6E8A-4147-A177-3AD203B41FA5}">
                      <a16:colId xmlns:a16="http://schemas.microsoft.com/office/drawing/2014/main" val="3657174932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Sofia Sans"/>
                          <a:ea typeface="Sofia Sans"/>
                          <a:cs typeface="Sofia Sans"/>
                          <a:sym typeface="Sofia Sans"/>
                        </a:rPr>
                        <a:t>Model</a:t>
                      </a:r>
                      <a:endParaRPr sz="1200" b="1" dirty="0">
                        <a:solidFill>
                          <a:schemeClr val="dk1"/>
                        </a:solidFill>
                        <a:latin typeface="Sofia Sans"/>
                        <a:ea typeface="Sofia Sans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Sofia Sans"/>
                          <a:ea typeface="Sofia Sans"/>
                          <a:cs typeface="Sofia Sans"/>
                          <a:sym typeface="Sofia Sans"/>
                        </a:rPr>
                        <a:t>Time steps</a:t>
                      </a:r>
                      <a:endParaRPr sz="1200" b="1" dirty="0">
                        <a:solidFill>
                          <a:schemeClr val="dk1"/>
                        </a:solidFill>
                        <a:latin typeface="Sofia Sans"/>
                        <a:ea typeface="Sofia Sans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Sofia Sans"/>
                          <a:ea typeface="Sofia Sans"/>
                          <a:cs typeface="Sofia Sans"/>
                          <a:sym typeface="Sofia Sans"/>
                        </a:rPr>
                        <a:t>MAE</a:t>
                      </a:r>
                      <a:endParaRPr sz="1200" b="1" dirty="0">
                        <a:solidFill>
                          <a:schemeClr val="dk1"/>
                        </a:solidFill>
                        <a:latin typeface="Sofia Sans"/>
                        <a:ea typeface="Sofia Sans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Sofia Sans"/>
                          <a:ea typeface="Sofia Sans"/>
                          <a:cs typeface="Sofia Sans"/>
                          <a:sym typeface="Sofia Sans"/>
                        </a:rPr>
                        <a:t>RMSE</a:t>
                      </a:r>
                      <a:endParaRPr sz="1200" b="1" dirty="0">
                        <a:solidFill>
                          <a:schemeClr val="dk1"/>
                        </a:solidFill>
                        <a:latin typeface="Sofia Sans"/>
                        <a:ea typeface="Sofia Sans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Sofia Sans"/>
                          <a:ea typeface="Sofia Sans"/>
                          <a:cs typeface="Sofia Sans"/>
                          <a:sym typeface="Sofia Sans"/>
                        </a:rPr>
                        <a:t>MAPE</a:t>
                      </a:r>
                      <a:endParaRPr sz="1200" b="1" dirty="0">
                        <a:solidFill>
                          <a:schemeClr val="dk1"/>
                        </a:solidFill>
                        <a:latin typeface="Sofia Sans"/>
                        <a:ea typeface="Sofia Sans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SARIMAX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3.86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5.89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0.47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Prophet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4.52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6.63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0.57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XGBoost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5.45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9.68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0.29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Random Forest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2.64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4.80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0.20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SVR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11.17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15.98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0.81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LSTM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12.94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17.44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GRU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12.67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17.13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RNN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12.86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17.37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0.98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0045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CNN</a:t>
                      </a:r>
                      <a:endParaRPr sz="11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12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12.88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17.34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</a:t>
                      </a:r>
                      <a:endParaRPr sz="11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48267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0E80554-2B3D-6E79-0CA6-9C69C0EE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671" y="1903990"/>
            <a:ext cx="4737180" cy="23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CC1449E0-A920-061F-DD22-5042DB1FD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CE603B88-34F1-C9C8-5E25-AB091D3814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예측결과 시각화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63AB3-BE4F-E871-CF56-0A07A7B6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81" y="1017726"/>
            <a:ext cx="3785191" cy="1878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64FCC2-7841-7C44-6C00-5A3BDEDB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3" y="3081399"/>
            <a:ext cx="3785190" cy="1878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D82417-AA91-D8F5-4D60-BA7FE8DC5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02" y="1017726"/>
            <a:ext cx="3785191" cy="1878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3B7691-A4D6-8B6A-1CE8-1DD40792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381" y="3081399"/>
            <a:ext cx="3785191" cy="1878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0FC7E1-3F06-526F-D2D2-63EA377414E4}"/>
              </a:ext>
            </a:extLst>
          </p:cNvPr>
          <p:cNvSpPr txBox="1"/>
          <p:nvPr/>
        </p:nvSpPr>
        <p:spPr>
          <a:xfrm>
            <a:off x="2013395" y="289599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SARIMAX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 그래프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A87AA-84F6-A58C-1C06-976FBC09F635}"/>
              </a:ext>
            </a:extLst>
          </p:cNvPr>
          <p:cNvSpPr txBox="1"/>
          <p:nvPr/>
        </p:nvSpPr>
        <p:spPr>
          <a:xfrm>
            <a:off x="6116674" y="2865955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Prophet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 그래프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99386-0E1A-B8C3-DC76-8BFE5DA4F043}"/>
              </a:ext>
            </a:extLst>
          </p:cNvPr>
          <p:cNvSpPr txBox="1"/>
          <p:nvPr/>
        </p:nvSpPr>
        <p:spPr>
          <a:xfrm>
            <a:off x="2184915" y="4954430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RF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FD730-A223-80F0-A252-151643890914}"/>
              </a:ext>
            </a:extLst>
          </p:cNvPr>
          <p:cNvSpPr txBox="1"/>
          <p:nvPr/>
        </p:nvSpPr>
        <p:spPr>
          <a:xfrm>
            <a:off x="5970105" y="4954430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그래프</a:t>
            </a:r>
          </a:p>
        </p:txBody>
      </p:sp>
    </p:spTree>
    <p:extLst>
      <p:ext uri="{BB962C8B-B14F-4D97-AF65-F5344CB8AC3E}">
        <p14:creationId xmlns:p14="http://schemas.microsoft.com/office/powerpoint/2010/main" val="78173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32F2E57A-F318-9BEC-3851-D71DAF4A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585F32CF-7A6B-C27E-68F8-B39F9DD29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importances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Google Shape;542;p45">
            <a:extLst>
              <a:ext uri="{FF2B5EF4-FFF2-40B4-BE49-F238E27FC236}">
                <a16:creationId xmlns:a16="http://schemas.microsoft.com/office/drawing/2014/main" id="{4822B9F4-7057-6DE4-0878-6BDA88FBB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756393"/>
              </p:ext>
            </p:extLst>
          </p:nvPr>
        </p:nvGraphicFramePr>
        <p:xfrm>
          <a:off x="720000" y="1984038"/>
          <a:ext cx="2835280" cy="2882393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141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6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Feature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Importance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Case_diff</a:t>
                      </a:r>
                      <a:endParaRPr lang="en-US" altLang="ko-KR"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0.549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Case_lag1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0.389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PM25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0.009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최대순간풍속</a:t>
                      </a:r>
                      <a:endParaRPr lang="en-US" altLang="ko-KR"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Libre Franklin"/>
                        </a:rPr>
                        <a:t>0.006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1401"/>
                  </a:ext>
                </a:extLst>
              </a:tr>
              <a:tr h="464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PM10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Libre Franklin"/>
                        </a:rPr>
                        <a:t>0.006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5403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0206F9-2BE7-8065-8037-B1FF840B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56526"/>
            <a:ext cx="2835281" cy="68871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26AC27-86C6-CEE9-68C0-268202E29E6D}"/>
              </a:ext>
            </a:extLst>
          </p:cNvPr>
          <p:cNvSpPr/>
          <p:nvPr/>
        </p:nvSpPr>
        <p:spPr>
          <a:xfrm>
            <a:off x="3847042" y="2769045"/>
            <a:ext cx="483305" cy="242604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C87CA-618C-C4FF-8A2B-C4B9E6FED1AA}"/>
              </a:ext>
            </a:extLst>
          </p:cNvPr>
          <p:cNvSpPr txBox="1"/>
          <p:nvPr/>
        </p:nvSpPr>
        <p:spPr>
          <a:xfrm>
            <a:off x="4633572" y="2063918"/>
            <a:ext cx="42611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군 내 코로나 확산은 강한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highlight>
                  <a:srgbClr val="F6C3FF"/>
                </a:highlight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자기 상관성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highlight>
                  <a:srgbClr val="F6C3FF"/>
                </a:highlight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(Self-dependency)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을 보이며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 </a:t>
            </a:r>
            <a:r>
              <a:rPr lang="ko-KR" altLang="en-US" sz="1000" dirty="0" err="1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수가 단기적으로 연속성을 갖는 경향이 있음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00" dirty="0">
              <a:solidFill>
                <a:schemeClr val="bg1">
                  <a:lumMod val="10000"/>
                </a:schemeClr>
              </a:solidFill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•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전날 </a:t>
            </a:r>
            <a:r>
              <a:rPr lang="ko-KR" altLang="en-US" sz="1000" dirty="0" err="1">
                <a:latin typeface="HY헤드라인M" panose="020B0600000101010101" charset="-127"/>
                <a:ea typeface="HY헤드라인M" panose="020B0600000101010101" charset="-127"/>
              </a:rPr>
              <a:t>확진자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 수가 많을수록 다음 날 </a:t>
            </a:r>
            <a:r>
              <a:rPr lang="ko-KR" altLang="en-US" sz="1000" dirty="0" err="1">
                <a:latin typeface="HY헤드라인M" panose="020B0600000101010101" charset="-127"/>
                <a:ea typeface="HY헤드라인M" panose="020B0600000101010101" charset="-127"/>
              </a:rPr>
              <a:t>확진자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 수도 많을 가능성이 </a:t>
            </a:r>
            <a:endParaRPr lang="en-US" altLang="ko-KR" sz="1000" dirty="0">
              <a:latin typeface="HY헤드라인M" panose="020B0600000101010101" charset="-127"/>
              <a:ea typeface="HY헤드라인M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 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높으며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,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이는 감염병의 전파 특성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(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전염 확률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,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잠복기 등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)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에 의해 </a:t>
            </a:r>
            <a:endParaRPr lang="en-US" altLang="ko-KR" sz="1000" dirty="0">
              <a:latin typeface="HY헤드라인M" panose="020B0600000101010101" charset="-127"/>
              <a:ea typeface="HY헤드라인M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  </a:t>
            </a:r>
            <a:r>
              <a:rPr lang="ko-KR" altLang="en-US" sz="1000" dirty="0">
                <a:latin typeface="HY헤드라인M" panose="020B0600000101010101" charset="-127"/>
                <a:ea typeface="HY헤드라인M" panose="020B0600000101010101" charset="-127"/>
              </a:rPr>
              <a:t>설명될 수 있음</a:t>
            </a:r>
            <a:r>
              <a:rPr lang="en-US" altLang="ko-KR" sz="1000" dirty="0">
                <a:latin typeface="HY헤드라인M" panose="020B0600000101010101" charset="-127"/>
                <a:ea typeface="HY헤드라인M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감염병이 전파되는 패턴에 따라 </a:t>
            </a:r>
            <a:r>
              <a:rPr lang="ko-KR" altLang="en-US" sz="1000" dirty="0" err="1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수가 일정 기간 연속적으로 </a:t>
            </a:r>
            <a:endParaRPr lang="en-US" altLang="ko-KR" sz="1000" dirty="0">
              <a:solidFill>
                <a:schemeClr val="bg1">
                  <a:lumMod val="10000"/>
                </a:schemeClr>
              </a:solidFill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증가하거나 감소하는 경향이 있으며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, RF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모델의 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Feature Importance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  </a:t>
            </a:r>
            <a:r>
              <a:rPr lang="ko-KR" altLang="en-US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분석 결과도 이를 뒷받침함</a:t>
            </a:r>
            <a:r>
              <a:rPr lang="en-US" altLang="ko-KR" sz="1000" dirty="0">
                <a:solidFill>
                  <a:schemeClr val="bg1">
                    <a:lumMod val="10000"/>
                  </a:schemeClr>
                </a:solidFill>
                <a:latin typeface="HY헤드라인M" panose="020B0600000101010101" charset="-127"/>
                <a:ea typeface="HY헤드라인M" panose="020B0600000101010101" charset="-127"/>
                <a:cs typeface="함초롬돋움" panose="020B0604000101010101" pitchFamily="50" charset="-127"/>
              </a:rPr>
              <a:t>.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HY헤드라인M" panose="020B0600000101010101" charset="-127"/>
              <a:ea typeface="HY헤드라인M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E1237D3-9962-30C7-F17E-B3F8AA61F552}"/>
              </a:ext>
            </a:extLst>
          </p:cNvPr>
          <p:cNvSpPr/>
          <p:nvPr/>
        </p:nvSpPr>
        <p:spPr>
          <a:xfrm>
            <a:off x="4622109" y="1989744"/>
            <a:ext cx="4235696" cy="180120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36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120ED47F-9463-ACDF-57A7-C7780EEE9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FAC6FDD7-2DCB-EDE0-14F5-AD53F816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모델의 비교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Google Shape;542;p45">
            <a:extLst>
              <a:ext uri="{FF2B5EF4-FFF2-40B4-BE49-F238E27FC236}">
                <a16:creationId xmlns:a16="http://schemas.microsoft.com/office/drawing/2014/main" id="{45A988AC-4294-F8C3-1B2F-C630F4619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803480"/>
              </p:ext>
            </p:extLst>
          </p:nvPr>
        </p:nvGraphicFramePr>
        <p:xfrm>
          <a:off x="1465998" y="1721772"/>
          <a:ext cx="6212004" cy="1699956"/>
        </p:xfrm>
        <a:graphic>
          <a:graphicData uri="http://schemas.openxmlformats.org/drawingml/2006/table">
            <a:tbl>
              <a:tblPr>
                <a:noFill/>
                <a:tableStyleId>{0DB07561-CA6A-473F-8132-4A2375BB16B5}</a:tableStyleId>
              </a:tblPr>
              <a:tblGrid>
                <a:gridCol w="1553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001">
                  <a:extLst>
                    <a:ext uri="{9D8B030D-6E8A-4147-A177-3AD203B41FA5}">
                      <a16:colId xmlns:a16="http://schemas.microsoft.com/office/drawing/2014/main" val="234921511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RF_Original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RF_Lag1only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Sofia Sans"/>
                          <a:sym typeface="Sofia Sans"/>
                        </a:rPr>
                        <a:t>RF_Nolag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Sofia Sans"/>
                        <a:sym typeface="Sofia Sans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MAE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2.64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3.32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10.05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RMSE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4.80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6.33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14.25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  <a:sym typeface="Sofia Sans SemiBold"/>
                        </a:rPr>
                        <a:t>MAPE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Sofia Sans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0.20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0.19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1.25</a:t>
                      </a:r>
                      <a:endParaRPr sz="1000" dirty="0">
                        <a:solidFill>
                          <a:schemeClr val="bg1">
                            <a:lumMod val="1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04F47AA-9DDF-823A-C69F-4995832BA8BD}"/>
              </a:ext>
            </a:extLst>
          </p:cNvPr>
          <p:cNvSpPr/>
          <p:nvPr/>
        </p:nvSpPr>
        <p:spPr>
          <a:xfrm>
            <a:off x="1480067" y="3745324"/>
            <a:ext cx="483305" cy="161358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CEE40-55C3-3114-AC0D-0CD50D0E8050}"/>
              </a:ext>
            </a:extLst>
          </p:cNvPr>
          <p:cNvSpPr txBox="1"/>
          <p:nvPr/>
        </p:nvSpPr>
        <p:spPr>
          <a:xfrm>
            <a:off x="2041983" y="3687503"/>
            <a:ext cx="335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Lag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다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넣는것이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가장 예측도가 좋음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A47B72C-AB47-F31F-728D-49D548DB1CA3}"/>
              </a:ext>
            </a:extLst>
          </p:cNvPr>
          <p:cNvSpPr/>
          <p:nvPr/>
        </p:nvSpPr>
        <p:spPr>
          <a:xfrm>
            <a:off x="1884211" y="4178144"/>
            <a:ext cx="483305" cy="161358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DBC42-F494-E7DE-4A81-2AA35D599D59}"/>
              </a:ext>
            </a:extLst>
          </p:cNvPr>
          <p:cNvSpPr txBox="1"/>
          <p:nvPr/>
        </p:nvSpPr>
        <p:spPr>
          <a:xfrm>
            <a:off x="2446127" y="4120323"/>
            <a:ext cx="4782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 비용이 다소 증가하더라도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감염병의 예측 정확도가 훨씬 중요</a:t>
            </a:r>
          </a:p>
        </p:txBody>
      </p:sp>
    </p:spTree>
    <p:extLst>
      <p:ext uri="{BB962C8B-B14F-4D97-AF65-F5344CB8AC3E}">
        <p14:creationId xmlns:p14="http://schemas.microsoft.com/office/powerpoint/2010/main" val="1336638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AE1A572-FA05-AFCC-F0EC-468A614B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F1076291-4F89-7CF1-CE5A-9F5CAAB1E6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군 코로나 대응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226E93-6B90-41F6-9D3E-036EBD57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6" y="1510347"/>
            <a:ext cx="4916077" cy="212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F24F5-0388-0DCD-35DF-25186E4E13B1}"/>
              </a:ext>
            </a:extLst>
          </p:cNvPr>
          <p:cNvSpPr txBox="1"/>
          <p:nvPr/>
        </p:nvSpPr>
        <p:spPr>
          <a:xfrm>
            <a:off x="5477978" y="1848475"/>
            <a:ext cx="36311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2020/02/20 </a:t>
            </a:r>
            <a:r>
              <a:rPr lang="ko-KR" altLang="en-US" sz="800" b="0" i="0" dirty="0">
                <a:solidFill>
                  <a:srgbClr val="1D1C1D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국방부 장관 주재 방역대책본부 회의 개최</a:t>
            </a:r>
            <a:r>
              <a:rPr lang="en-US" altLang="ko-KR" sz="800" b="0" i="0" dirty="0">
                <a:solidFill>
                  <a:srgbClr val="1D1C1D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800" b="0" i="0" dirty="0">
                <a:solidFill>
                  <a:srgbClr val="1D1C1D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출타 제한 시작</a:t>
            </a:r>
            <a:endParaRPr lang="en-US" altLang="ko-KR" sz="800" b="0" i="0" dirty="0">
              <a:solidFill>
                <a:srgbClr val="1D1C1D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800" b="0" i="0" dirty="0">
              <a:solidFill>
                <a:srgbClr val="1D1C1D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rgbClr val="1D1C1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2020/04/13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병사 대상 영상통화 한시적 허용 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(‘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강화된 사회적 거리두기’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2020/05/04 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장병 휴가 일부 정상 시행</a:t>
            </a:r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2021/04/28 30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세 이상 장병 코로나 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19 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예방백신 접종 시작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(1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차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2021/06/07 30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세 이상 장병 코로나 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19 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예방 백신 접종 시작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화이자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,1,2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차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2021/12/13 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군 장병 코로나 </a:t>
            </a:r>
            <a:r>
              <a:rPr lang="en-US" altLang="ko-KR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19 3</a:t>
            </a:r>
            <a:r>
              <a:rPr lang="ko-KR" altLang="en-US" sz="8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차 예방백신 접종 시작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8A8B0DA-AFBB-879A-5CB7-22D529951A68}"/>
              </a:ext>
            </a:extLst>
          </p:cNvPr>
          <p:cNvSpPr/>
          <p:nvPr/>
        </p:nvSpPr>
        <p:spPr>
          <a:xfrm>
            <a:off x="5477977" y="1717118"/>
            <a:ext cx="3561321" cy="173107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87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7" name="Google Shape;335;p31">
            <a:extLst>
              <a:ext uri="{FF2B5EF4-FFF2-40B4-BE49-F238E27FC236}">
                <a16:creationId xmlns:a16="http://schemas.microsoft.com/office/drawing/2014/main" id="{747EC8FF-281B-C6CC-56EE-42F7FCB3D80F}"/>
              </a:ext>
            </a:extLst>
          </p:cNvPr>
          <p:cNvSpPr txBox="1">
            <a:spLocks/>
          </p:cNvSpPr>
          <p:nvPr/>
        </p:nvSpPr>
        <p:spPr>
          <a:xfrm>
            <a:off x="4572000" y="1297988"/>
            <a:ext cx="3858925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sym typeface="Sofia Sans"/>
              </a:rPr>
              <a:t>개요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B81B72A-3E2F-41A4-E8CF-336BC412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0B761898-66A9-9DCC-AEF6-D1ACFB113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제안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6DED06-901C-5F5F-AA3A-FB0C91B2A4B9}"/>
              </a:ext>
            </a:extLst>
          </p:cNvPr>
          <p:cNvSpPr/>
          <p:nvPr/>
        </p:nvSpPr>
        <p:spPr>
          <a:xfrm>
            <a:off x="454761" y="1389187"/>
            <a:ext cx="4223426" cy="697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RF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활용 감염병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하루단위 감염병 환자수 예측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정기적 보고서 제공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선제적 대응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8615C65-4447-51CF-6383-4400302A9694}"/>
              </a:ext>
            </a:extLst>
          </p:cNvPr>
          <p:cNvSpPr/>
          <p:nvPr/>
        </p:nvSpPr>
        <p:spPr>
          <a:xfrm>
            <a:off x="4844449" y="1395442"/>
            <a:ext cx="4223426" cy="697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민 협력 대응 체계 구축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보건소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800" dirty="0" err="1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질병청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 공유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보안 고려 데이터 </a:t>
            </a:r>
            <a:r>
              <a:rPr lang="ko-KR" altLang="en-US" sz="800" dirty="0" err="1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마스킹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필요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합동 즉각 </a:t>
            </a:r>
            <a:r>
              <a:rPr lang="ko-KR" altLang="en-US" sz="800" dirty="0" err="1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대응팀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(IRT)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구성 → 군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민 실시간 정보 교류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691E5-BE94-9B91-858D-C8CE8EF63467}"/>
              </a:ext>
            </a:extLst>
          </p:cNvPr>
          <p:cNvSpPr/>
          <p:nvPr/>
        </p:nvSpPr>
        <p:spPr>
          <a:xfrm>
            <a:off x="454761" y="2606580"/>
            <a:ext cx="4223426" cy="697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위험 단계 별 경보 시스템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RF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 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경보 체계 연계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관심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주의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경계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심각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 algn="ctr">
              <a:buFontTx/>
              <a:buChar char="-"/>
            </a:pP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 내 확진 급증 예측 → 경보 자동 발령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 단계별 대응 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SOP(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출타 제한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외부인통제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부대 폐쇄 등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1D38B64-1803-62A7-686C-99DA7D544729}"/>
              </a:ext>
            </a:extLst>
          </p:cNvPr>
          <p:cNvSpPr/>
          <p:nvPr/>
        </p:nvSpPr>
        <p:spPr>
          <a:xfrm>
            <a:off x="454761" y="3817732"/>
            <a:ext cx="4223426" cy="8807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출타 및 외부 접촉 관리 최적화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지역별 위험도 고려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수도권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vs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비수도권 차등 적용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출타 제한 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단계 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solidFill>
                  <a:srgbClr val="2E7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낮음</a:t>
            </a:r>
            <a:r>
              <a:rPr lang="en-US" altLang="ko-KR" sz="800" dirty="0">
                <a:solidFill>
                  <a:srgbClr val="2E7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(Green) 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 방역 유지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solidFill>
                  <a:srgbClr val="C2D6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</a:t>
            </a:r>
            <a:r>
              <a:rPr lang="en-US" altLang="ko-KR" sz="800" dirty="0">
                <a:solidFill>
                  <a:srgbClr val="C2D6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(Yellow)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출타 인원 및 횟수 제한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solidFill>
                  <a:srgbClr val="E2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높음</a:t>
            </a:r>
            <a:r>
              <a:rPr lang="en-US" altLang="ko-KR" sz="800" dirty="0">
                <a:solidFill>
                  <a:srgbClr val="E2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(Red)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외출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외박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면회 금지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28123B-932F-7260-5B35-6BE3E9299DBA}"/>
              </a:ext>
            </a:extLst>
          </p:cNvPr>
          <p:cNvSpPr/>
          <p:nvPr/>
        </p:nvSpPr>
        <p:spPr>
          <a:xfrm>
            <a:off x="4844449" y="2606580"/>
            <a:ext cx="4223426" cy="697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생활관 환경 개선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신식 생활관 →  소규모 인원 배치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공조 시스템 최적화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구식 생활관 → 환기 설비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공기 청정기 도입 필수</a:t>
            </a:r>
            <a:endParaRPr lang="en-US" altLang="ko-KR" sz="800" dirty="0">
              <a:solidFill>
                <a:schemeClr val="bg1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공기 질 모니터링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(CO2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센서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,HEPA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,UV</a:t>
            </a:r>
            <a:r>
              <a:rPr lang="ko-KR" altLang="en-US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살균 적용</a:t>
            </a:r>
            <a:r>
              <a:rPr lang="en-US" altLang="ko-KR" sz="800" dirty="0">
                <a:solidFill>
                  <a:schemeClr val="bg1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193715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39D50D48-3472-4BFA-78BB-24C56A245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>
            <a:extLst>
              <a:ext uri="{FF2B5EF4-FFF2-40B4-BE49-F238E27FC236}">
                <a16:creationId xmlns:a16="http://schemas.microsoft.com/office/drawing/2014/main" id="{55CDB8B1-E502-9564-2DC9-2BC3D2EB788E}"/>
              </a:ext>
            </a:extLst>
          </p:cNvPr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6" name="Google Shape;336;p31">
            <a:extLst>
              <a:ext uri="{FF2B5EF4-FFF2-40B4-BE49-F238E27FC236}">
                <a16:creationId xmlns:a16="http://schemas.microsoft.com/office/drawing/2014/main" id="{758DD287-D142-AB84-48EA-4718FF2060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>
            <a:extLst>
              <a:ext uri="{FF2B5EF4-FFF2-40B4-BE49-F238E27FC236}">
                <a16:creationId xmlns:a16="http://schemas.microsoft.com/office/drawing/2014/main" id="{B1E5A9D7-57BA-4191-2B8F-C1898271B1E6}"/>
              </a:ext>
            </a:extLst>
          </p:cNvPr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>
              <a:extLst>
                <a:ext uri="{FF2B5EF4-FFF2-40B4-BE49-F238E27FC236}">
                  <a16:creationId xmlns:a16="http://schemas.microsoft.com/office/drawing/2014/main" id="{BFBFBC12-E58A-44C5-A312-FD87338FE352}"/>
                </a:ext>
              </a:extLst>
            </p:cNvPr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>
              <a:extLst>
                <a:ext uri="{FF2B5EF4-FFF2-40B4-BE49-F238E27FC236}">
                  <a16:creationId xmlns:a16="http://schemas.microsoft.com/office/drawing/2014/main" id="{6F8CA091-1D3E-374E-E609-B285E48EA65B}"/>
                </a:ext>
              </a:extLst>
            </p:cNvPr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" name="Google Shape;335;p31">
            <a:extLst>
              <a:ext uri="{FF2B5EF4-FFF2-40B4-BE49-F238E27FC236}">
                <a16:creationId xmlns:a16="http://schemas.microsoft.com/office/drawing/2014/main" id="{116C0B44-56A9-0625-A843-BFF854FE0519}"/>
              </a:ext>
            </a:extLst>
          </p:cNvPr>
          <p:cNvSpPr txBox="1">
            <a:spLocks/>
          </p:cNvSpPr>
          <p:nvPr/>
        </p:nvSpPr>
        <p:spPr>
          <a:xfrm>
            <a:off x="4572000" y="1297988"/>
            <a:ext cx="3858925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Sofia Sans"/>
                <a:sym typeface="Sofia Sans"/>
              </a:rPr>
              <a:t>프로젝트 총평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299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B81B72A-3E2F-41A4-E8CF-336BC412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0B761898-66A9-9DCC-AEF6-D1ACFB113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의의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DB6270-4D38-4940-4195-8D3F5C35412A}"/>
              </a:ext>
            </a:extLst>
          </p:cNvPr>
          <p:cNvSpPr/>
          <p:nvPr/>
        </p:nvSpPr>
        <p:spPr>
          <a:xfrm>
            <a:off x="1756222" y="1612412"/>
            <a:ext cx="5631556" cy="900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군 환경의 특수성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청해부대 집단 감염 사례 → 한정된 공간에서의 집단 생활이 감염 확산에 영향을 줄 수 있음을 확인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선행 연구 결과 생활관에서의 마스크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인원 조정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환기가 코로나에 효과적이라는 내용도 확인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731DEF8-C642-E87C-23AD-DFBFA2D6C610}"/>
              </a:ext>
            </a:extLst>
          </p:cNvPr>
          <p:cNvSpPr/>
          <p:nvPr/>
        </p:nvSpPr>
        <p:spPr>
          <a:xfrm>
            <a:off x="1756222" y="2598646"/>
            <a:ext cx="5631556" cy="900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데이터 기반 감염병 확산 분석 및 예측 모델 구축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환경 요인보다 밀집 생활 환경이 감염에 더 큰 영향을 미칠 가능성이 있음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지연변수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(lag)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반영 → 감염병 잠복기 및 확산 패턴 고려 가능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C4A476-5BDB-E61A-4D33-6848D2C776D3}"/>
              </a:ext>
            </a:extLst>
          </p:cNvPr>
          <p:cNvSpPr/>
          <p:nvPr/>
        </p:nvSpPr>
        <p:spPr>
          <a:xfrm>
            <a:off x="1756222" y="3584880"/>
            <a:ext cx="5631556" cy="900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군 감염병 대응력 향상을 위한 정책적 활용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밀폐된 공간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생활관 등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방역 조치를 환기 개선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인원 조정 등과 같은 방식으로 최적화 할 필요가 있음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⟫</a:t>
            </a:r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모델을 활용한 선제적 대응 → 효과적인 감염병 관리 체계 구축</a:t>
            </a:r>
            <a:endParaRPr lang="en-US" altLang="ko-KR" sz="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210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B81B72A-3E2F-41A4-E8CF-336BC412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>
            <a:extLst>
              <a:ext uri="{FF2B5EF4-FFF2-40B4-BE49-F238E27FC236}">
                <a16:creationId xmlns:a16="http://schemas.microsoft.com/office/drawing/2014/main" id="{0B761898-66A9-9DCC-AEF6-D1ACFB113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한계점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04C7E5-A5CF-2201-30B9-7B4939EFA2A6}"/>
              </a:ext>
            </a:extLst>
          </p:cNvPr>
          <p:cNvSpPr/>
          <p:nvPr/>
        </p:nvSpPr>
        <p:spPr>
          <a:xfrm>
            <a:off x="720000" y="1538988"/>
            <a:ext cx="7704000" cy="10606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데이터 수집 한계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FB2370-9F64-9AF3-53A1-7B342B5AB7CB}"/>
              </a:ext>
            </a:extLst>
          </p:cNvPr>
          <p:cNvSpPr/>
          <p:nvPr/>
        </p:nvSpPr>
        <p:spPr>
          <a:xfrm>
            <a:off x="720000" y="2916824"/>
            <a:ext cx="7704000" cy="1062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감염병 적용 한계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AEDF0-2DFD-4B6E-1ED4-D0CD3032CAB6}"/>
              </a:ext>
            </a:extLst>
          </p:cNvPr>
          <p:cNvSpPr txBox="1"/>
          <p:nvPr/>
        </p:nvSpPr>
        <p:spPr>
          <a:xfrm>
            <a:off x="3119519" y="1615345"/>
            <a:ext cx="29322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내 월별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일별 호흡기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매개체 감염자 수 확보 불가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군 내 코로나 </a:t>
            </a:r>
            <a:r>
              <a:rPr lang="ko-KR" altLang="en-US" sz="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 데이터 확보 불가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오미크론 변이 이후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(2022~)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</a:t>
            </a:r>
            <a:r>
              <a:rPr lang="ko-KR" altLang="en-US" sz="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 확보 불가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Traffic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이전 데이터 수집 불가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지역별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부대별 데이터 특정화 한계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인구 밀도와 같은 사회적 요인의 시계열 데이터 수집 어려움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내 정확한 방역 정책 수집 한계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CFC8D-A656-16E9-E43F-44E355632673}"/>
              </a:ext>
            </a:extLst>
          </p:cNvPr>
          <p:cNvSpPr txBox="1"/>
          <p:nvPr/>
        </p:nvSpPr>
        <p:spPr>
          <a:xfrm>
            <a:off x="3119519" y="3085152"/>
            <a:ext cx="3631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감염병에 모델을 그대로 적용하여 예상하기엔 어려움이 따를 수 있음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부대별 다른 환경에 적용시키기 어려움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1~4</a:t>
            </a:r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주간의 유행 규모를 알아야 모델에 적용할 수 있음</a:t>
            </a:r>
            <a:r>
              <a:rPr lang="en-US" altLang="ko-KR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312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7775C220-8B4D-6A52-1354-3787E1A76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>
            <a:extLst>
              <a:ext uri="{FF2B5EF4-FFF2-40B4-BE49-F238E27FC236}">
                <a16:creationId xmlns:a16="http://schemas.microsoft.com/office/drawing/2014/main" id="{B47088BB-5BC1-89CA-6FDD-2FEB58312D90}"/>
              </a:ext>
            </a:extLst>
          </p:cNvPr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6" name="Google Shape;336;p31">
            <a:extLst>
              <a:ext uri="{FF2B5EF4-FFF2-40B4-BE49-F238E27FC236}">
                <a16:creationId xmlns:a16="http://schemas.microsoft.com/office/drawing/2014/main" id="{F3DFD455-53A8-88DA-2765-906D592F45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>
            <a:extLst>
              <a:ext uri="{FF2B5EF4-FFF2-40B4-BE49-F238E27FC236}">
                <a16:creationId xmlns:a16="http://schemas.microsoft.com/office/drawing/2014/main" id="{9A9FAC89-E701-E5E2-5C74-C4DD2079C037}"/>
              </a:ext>
            </a:extLst>
          </p:cNvPr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>
              <a:extLst>
                <a:ext uri="{FF2B5EF4-FFF2-40B4-BE49-F238E27FC236}">
                  <a16:creationId xmlns:a16="http://schemas.microsoft.com/office/drawing/2014/main" id="{1EC97A00-2397-9259-F853-4A60FA61A59B}"/>
                </a:ext>
              </a:extLst>
            </p:cNvPr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>
              <a:extLst>
                <a:ext uri="{FF2B5EF4-FFF2-40B4-BE49-F238E27FC236}">
                  <a16:creationId xmlns:a16="http://schemas.microsoft.com/office/drawing/2014/main" id="{27FDBF00-BD6D-9936-4A47-C28B44D6FFDE}"/>
                </a:ext>
              </a:extLst>
            </p:cNvPr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" name="Google Shape;335;p31">
            <a:extLst>
              <a:ext uri="{FF2B5EF4-FFF2-40B4-BE49-F238E27FC236}">
                <a16:creationId xmlns:a16="http://schemas.microsoft.com/office/drawing/2014/main" id="{9670FC5E-0AB7-ED9B-4A8C-0DF01D206338}"/>
              </a:ext>
            </a:extLst>
          </p:cNvPr>
          <p:cNvSpPr txBox="1">
            <a:spLocks/>
          </p:cNvSpPr>
          <p:nvPr/>
        </p:nvSpPr>
        <p:spPr>
          <a:xfrm>
            <a:off x="4572000" y="1297988"/>
            <a:ext cx="3858925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fia Sans SemiBold"/>
              <a:buNone/>
              <a:defRPr sz="6000" b="0" i="0" u="none" strike="noStrike" cap="none">
                <a:solidFill>
                  <a:schemeClr val="lt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Sofia Sans"/>
                <a:sym typeface="Sofia Sans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44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A5653283-9799-D34E-DEAD-F0EE0F7B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57;p33">
            <a:extLst>
              <a:ext uri="{FF2B5EF4-FFF2-40B4-BE49-F238E27FC236}">
                <a16:creationId xmlns:a16="http://schemas.microsoft.com/office/drawing/2014/main" id="{270CF652-BF87-C719-1786-FE03A4F20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배경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8C46C9-9772-17BF-7379-0AFDF5F3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4" y="1232795"/>
            <a:ext cx="3377184" cy="1836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9BD0F0-31AC-895D-2BEE-50CE16E6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58" y="1232795"/>
            <a:ext cx="3296348" cy="18368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847F36-2A11-0A18-5334-7C4344B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415" y="3146772"/>
            <a:ext cx="3583169" cy="19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1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4E8493B-495F-D75D-FF70-6EDE475C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57;p33">
            <a:extLst>
              <a:ext uri="{FF2B5EF4-FFF2-40B4-BE49-F238E27FC236}">
                <a16:creationId xmlns:a16="http://schemas.microsoft.com/office/drawing/2014/main" id="{E2DE825B-487C-087E-A83B-266AD8E92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배경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686F12-6150-E376-0378-D95F5F7C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2" y="1118629"/>
            <a:ext cx="5944896" cy="952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9DA9BC-871B-781C-EC29-2FE103CC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2" y="2070719"/>
            <a:ext cx="5315712" cy="1181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910932-4952-00EC-564D-7160776F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2" y="4178662"/>
            <a:ext cx="4724446" cy="740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10CC9-6A17-CAE5-A1CF-0516D21E4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12" y="3252691"/>
            <a:ext cx="724953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0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>
          <a:extLst>
            <a:ext uri="{FF2B5EF4-FFF2-40B4-BE49-F238E27FC236}">
              <a16:creationId xmlns:a16="http://schemas.microsoft.com/office/drawing/2014/main" id="{8151B0B0-F630-051F-CBC4-78EC180B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>
            <a:extLst>
              <a:ext uri="{FF2B5EF4-FFF2-40B4-BE49-F238E27FC236}">
                <a16:creationId xmlns:a16="http://schemas.microsoft.com/office/drawing/2014/main" id="{31522ECD-F313-F8E1-A6DC-DB3204373D1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345" name="Google Shape;345;p32">
            <a:extLst>
              <a:ext uri="{FF2B5EF4-FFF2-40B4-BE49-F238E27FC236}">
                <a16:creationId xmlns:a16="http://schemas.microsoft.com/office/drawing/2014/main" id="{106DE631-EA02-C897-64C2-E928DD47F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목표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6" name="Google Shape;346;p32">
            <a:extLst>
              <a:ext uri="{FF2B5EF4-FFF2-40B4-BE49-F238E27FC236}">
                <a16:creationId xmlns:a16="http://schemas.microsoft.com/office/drawing/2014/main" id="{5BED63DC-87B4-DB1E-BD8B-1AD1667497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제한된 변수 내에서 높은 예측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 달성 및 정책 의사결정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활용</a:t>
            </a:r>
            <a:endParaRPr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7" name="Google Shape;347;p32">
            <a:extLst>
              <a:ext uri="{FF2B5EF4-FFF2-40B4-BE49-F238E27FC236}">
                <a16:creationId xmlns:a16="http://schemas.microsoft.com/office/drawing/2014/main" id="{EA8D5DF7-B2D2-62F5-65DC-C11B791F109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132389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군 내 감염병 확산 양상 특수성을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데이터 기반으로 분석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/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/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환경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사회적 요인 기반 시계열 예측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8" name="Google Shape;348;p32">
            <a:extLst>
              <a:ext uri="{FF2B5EF4-FFF2-40B4-BE49-F238E27FC236}">
                <a16:creationId xmlns:a16="http://schemas.microsoft.com/office/drawing/2014/main" id="{00DB3218-E400-FF99-3E94-F6FBF8AA23C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sp>
        <p:nvSpPr>
          <p:cNvPr id="349" name="Google Shape;349;p32">
            <a:extLst>
              <a:ext uri="{FF2B5EF4-FFF2-40B4-BE49-F238E27FC236}">
                <a16:creationId xmlns:a16="http://schemas.microsoft.com/office/drawing/2014/main" id="{3B8A0E56-BC8F-D5B9-D289-FCA91D77092A}"/>
              </a:ext>
            </a:extLst>
          </p:cNvPr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>
            <a:extLst>
              <a:ext uri="{FF2B5EF4-FFF2-40B4-BE49-F238E27FC236}">
                <a16:creationId xmlns:a16="http://schemas.microsoft.com/office/drawing/2014/main" id="{F717AD14-D2F1-C5C8-E4D1-CD3A446A5237}"/>
              </a:ext>
            </a:extLst>
          </p:cNvPr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>
            <a:extLst>
              <a:ext uri="{FF2B5EF4-FFF2-40B4-BE49-F238E27FC236}">
                <a16:creationId xmlns:a16="http://schemas.microsoft.com/office/drawing/2014/main" id="{C9B3F93A-320E-D31D-4F15-D64C0551A675}"/>
              </a:ext>
            </a:extLst>
          </p:cNvPr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>
            <a:extLst>
              <a:ext uri="{FF2B5EF4-FFF2-40B4-BE49-F238E27FC236}">
                <a16:creationId xmlns:a16="http://schemas.microsoft.com/office/drawing/2014/main" id="{6EEDCEFD-CAE3-1071-4779-7D7AC2D2DD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20" y="1306800"/>
            <a:ext cx="1872803" cy="3253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07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54748312-A27C-90C6-48C1-21D42DC7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>
            <a:extLst>
              <a:ext uri="{FF2B5EF4-FFF2-40B4-BE49-F238E27FC236}">
                <a16:creationId xmlns:a16="http://schemas.microsoft.com/office/drawing/2014/main" id="{032E18DF-7223-5C33-395E-09DB44D9B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분담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5C277-49B5-E83E-92B1-BC3C9D386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70338"/>
              </p:ext>
            </p:extLst>
          </p:nvPr>
        </p:nvGraphicFramePr>
        <p:xfrm>
          <a:off x="810111" y="1459230"/>
          <a:ext cx="7523778" cy="2311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53963">
                  <a:extLst>
                    <a:ext uri="{9D8B030D-6E8A-4147-A177-3AD203B41FA5}">
                      <a16:colId xmlns:a16="http://schemas.microsoft.com/office/drawing/2014/main" val="2121909440"/>
                    </a:ext>
                  </a:extLst>
                </a:gridCol>
                <a:gridCol w="1253963">
                  <a:extLst>
                    <a:ext uri="{9D8B030D-6E8A-4147-A177-3AD203B41FA5}">
                      <a16:colId xmlns:a16="http://schemas.microsoft.com/office/drawing/2014/main" val="4227655778"/>
                    </a:ext>
                  </a:extLst>
                </a:gridCol>
                <a:gridCol w="1253963">
                  <a:extLst>
                    <a:ext uri="{9D8B030D-6E8A-4147-A177-3AD203B41FA5}">
                      <a16:colId xmlns:a16="http://schemas.microsoft.com/office/drawing/2014/main" val="1090877321"/>
                    </a:ext>
                  </a:extLst>
                </a:gridCol>
                <a:gridCol w="1253963">
                  <a:extLst>
                    <a:ext uri="{9D8B030D-6E8A-4147-A177-3AD203B41FA5}">
                      <a16:colId xmlns:a16="http://schemas.microsoft.com/office/drawing/2014/main" val="4211775111"/>
                    </a:ext>
                  </a:extLst>
                </a:gridCol>
                <a:gridCol w="1253963">
                  <a:extLst>
                    <a:ext uri="{9D8B030D-6E8A-4147-A177-3AD203B41FA5}">
                      <a16:colId xmlns:a16="http://schemas.microsoft.com/office/drawing/2014/main" val="925700480"/>
                    </a:ext>
                  </a:extLst>
                </a:gridCol>
                <a:gridCol w="1253963">
                  <a:extLst>
                    <a:ext uri="{9D8B030D-6E8A-4147-A177-3AD203B41FA5}">
                      <a16:colId xmlns:a16="http://schemas.microsoft.com/office/drawing/2014/main" val="1867127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</a:t>
                      </a:r>
                      <a:r>
                        <a:rPr lang="ko-KR" altLang="en-US" sz="1200" dirty="0" err="1"/>
                        <a:t>전처리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EDA/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데이터분석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문서작업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08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이상혁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황두경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임동균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3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C3C3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5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박종웅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6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6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A1A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6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A1A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91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38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49BCD419-B0D1-FCD3-8BD1-0BE148DC5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>
            <a:extLst>
              <a:ext uri="{FF2B5EF4-FFF2-40B4-BE49-F238E27FC236}">
                <a16:creationId xmlns:a16="http://schemas.microsoft.com/office/drawing/2014/main" id="{FCCFD227-186D-9471-F164-BCE04019D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97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WBS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00" name="Google Shape;500;p42">
            <a:extLst>
              <a:ext uri="{FF2B5EF4-FFF2-40B4-BE49-F238E27FC236}">
                <a16:creationId xmlns:a16="http://schemas.microsoft.com/office/drawing/2014/main" id="{EDD3640C-450D-B52A-9D99-84BD85166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319919"/>
              </p:ext>
            </p:extLst>
          </p:nvPr>
        </p:nvGraphicFramePr>
        <p:xfrm>
          <a:off x="996188" y="1338688"/>
          <a:ext cx="7427814" cy="2382707"/>
        </p:xfrm>
        <a:graphic>
          <a:graphicData uri="http://schemas.openxmlformats.org/drawingml/2006/table">
            <a:tbl>
              <a:tblPr>
                <a:noFill/>
                <a:tableStyleId>{0C409790-A142-488E-8641-9EE59BF026F6}</a:tableStyleId>
              </a:tblPr>
              <a:tblGrid>
                <a:gridCol w="2121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33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Objective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91425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1.2W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1.3W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1.4W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1.5W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2.1W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2.2W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2.3W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ofia Sans SemiBold"/>
                          <a:ea typeface="Sofia Sans SemiBold"/>
                          <a:cs typeface="Sofia Sans SemiBold"/>
                          <a:sym typeface="Sofia Sans SemiBold"/>
                        </a:rPr>
                        <a:t>2.4W</a:t>
                      </a:r>
                      <a:endParaRPr sz="1200" dirty="0">
                        <a:solidFill>
                          <a:schemeClr val="dk1"/>
                        </a:solidFill>
                        <a:latin typeface="Sofia Sans SemiBold"/>
                        <a:ea typeface="Sofia Sans SemiBold"/>
                        <a:cs typeface="Sofia Sans SemiBold"/>
                        <a:sym typeface="Sofia Sans SemiBold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논문탐색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45700" marR="45700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설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데이터 수집 및 </a:t>
                      </a: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전처리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45700" marR="45700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연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데이터 분석 및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EDA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45700" marR="45700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휴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모델링 및 테스트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45700" marR="45700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기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발표 자료 제작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45700" marR="45700" marT="45700" marB="457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Libre Franklin"/>
                          <a:sym typeface="Libre Franklin"/>
                        </a:rPr>
                        <a:t>간</a:t>
                      </a:r>
                      <a:endParaRPr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41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382CE4D0-AE03-2152-CEB2-57B6DC74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>
            <a:extLst>
              <a:ext uri="{FF2B5EF4-FFF2-40B4-BE49-F238E27FC236}">
                <a16:creationId xmlns:a16="http://schemas.microsoft.com/office/drawing/2014/main" id="{ED6FA2FB-E602-A367-71F1-B326D31D9F4B}"/>
              </a:ext>
            </a:extLst>
          </p:cNvPr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5" name="Google Shape;335;p31">
            <a:extLst>
              <a:ext uri="{FF2B5EF4-FFF2-40B4-BE49-F238E27FC236}">
                <a16:creationId xmlns:a16="http://schemas.microsoft.com/office/drawing/2014/main" id="{EF997EF3-1488-A802-AC33-282812C0E48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0" y="1297988"/>
            <a:ext cx="38589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Sofia Sans"/>
                <a:sym typeface="Sofia Sans"/>
              </a:rPr>
              <a:t>데이터 수집 및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Sofia Sans"/>
                <a:sym typeface="Sofia Sans"/>
              </a:rPr>
              <a:t>전처리</a:t>
            </a:r>
            <a:endParaRPr sz="2800" dirty="0"/>
          </a:p>
        </p:txBody>
      </p:sp>
      <p:pic>
        <p:nvPicPr>
          <p:cNvPr id="336" name="Google Shape;336;p31">
            <a:extLst>
              <a:ext uri="{FF2B5EF4-FFF2-40B4-BE49-F238E27FC236}">
                <a16:creationId xmlns:a16="http://schemas.microsoft.com/office/drawing/2014/main" id="{3B53F938-BAB6-7485-7FE9-648320E99B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>
            <a:extLst>
              <a:ext uri="{FF2B5EF4-FFF2-40B4-BE49-F238E27FC236}">
                <a16:creationId xmlns:a16="http://schemas.microsoft.com/office/drawing/2014/main" id="{AD4CB336-3447-C0B5-0A1F-164E746300C3}"/>
              </a:ext>
            </a:extLst>
          </p:cNvPr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>
              <a:extLst>
                <a:ext uri="{FF2B5EF4-FFF2-40B4-BE49-F238E27FC236}">
                  <a16:creationId xmlns:a16="http://schemas.microsoft.com/office/drawing/2014/main" id="{BDB018EA-217A-951B-64C4-DEF295A6B27F}"/>
                </a:ext>
              </a:extLst>
            </p:cNvPr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>
              <a:extLst>
                <a:ext uri="{FF2B5EF4-FFF2-40B4-BE49-F238E27FC236}">
                  <a16:creationId xmlns:a16="http://schemas.microsoft.com/office/drawing/2014/main" id="{2A18388B-C86F-7E9C-BA74-AEF34A9E3F5E}"/>
                </a:ext>
              </a:extLst>
            </p:cNvPr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08585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1F0F61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0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3843</Words>
  <Application>Microsoft Office PowerPoint</Application>
  <PresentationFormat>화면 슬라이드 쇼(16:9)</PresentationFormat>
  <Paragraphs>479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Libre Franklin</vt:lpstr>
      <vt:lpstr>Anaheim</vt:lpstr>
      <vt:lpstr>Sofia Sans SemiBold</vt:lpstr>
      <vt:lpstr>Sofia Sans</vt:lpstr>
      <vt:lpstr>HY헤드라인M</vt:lpstr>
      <vt:lpstr>Raleway</vt:lpstr>
      <vt:lpstr>함초롬돋움</vt:lpstr>
      <vt:lpstr>Arial</vt:lpstr>
      <vt:lpstr>HY견고딕</vt:lpstr>
      <vt:lpstr>Big Data Analytics Project Proposal by Slidesgo</vt:lpstr>
      <vt:lpstr>군 장병 감염병  분석 모델</vt:lpstr>
      <vt:lpstr>Table of contents</vt:lpstr>
      <vt:lpstr>PowerPoint 프레젠테이션</vt:lpstr>
      <vt:lpstr>개요 및 배경</vt:lpstr>
      <vt:lpstr>개요 및 배경</vt:lpstr>
      <vt:lpstr>프로젝트 목표</vt:lpstr>
      <vt:lpstr>업무 분담</vt:lpstr>
      <vt:lpstr>WBS</vt:lpstr>
      <vt:lpstr>데이터 수집 및 전처리</vt:lpstr>
      <vt:lpstr>데이터 수집 기준</vt:lpstr>
      <vt:lpstr>데이터 수집</vt:lpstr>
      <vt:lpstr>데이터 수집</vt:lpstr>
      <vt:lpstr>데이터 수집</vt:lpstr>
      <vt:lpstr>데이터 수집</vt:lpstr>
      <vt:lpstr>PowerPoint 프레젠테이션</vt:lpstr>
      <vt:lpstr>탐색적 데이터 분석 결과(EDA)</vt:lpstr>
      <vt:lpstr>탐색적 데이터 분석 결과(EDA)</vt:lpstr>
      <vt:lpstr>OLS(선형 회귀) 분석</vt:lpstr>
      <vt:lpstr>모델링(SARIMAX)</vt:lpstr>
      <vt:lpstr>모델링(Prophet)</vt:lpstr>
      <vt:lpstr>비선형 분석방법</vt:lpstr>
      <vt:lpstr>머신러닝vs딥러닝</vt:lpstr>
      <vt:lpstr>모델별 장단점</vt:lpstr>
      <vt:lpstr>모델성능평가 수치 비교</vt:lpstr>
      <vt:lpstr>모델비교</vt:lpstr>
      <vt:lpstr>예측결과 시각화</vt:lpstr>
      <vt:lpstr>RF모델의 feature importances</vt:lpstr>
      <vt:lpstr>RF모델의 비교</vt:lpstr>
      <vt:lpstr>군 코로나 대응</vt:lpstr>
      <vt:lpstr>정책 제안</vt:lpstr>
      <vt:lpstr>PowerPoint 프레젠테이션</vt:lpstr>
      <vt:lpstr>프로젝트 의의</vt:lpstr>
      <vt:lpstr>프로젝트 한계점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군 감염병 데이터 분석 프로젝트</dc:title>
  <dc:creator>user</dc:creator>
  <cp:lastModifiedBy>두경 황</cp:lastModifiedBy>
  <cp:revision>58</cp:revision>
  <dcterms:modified xsi:type="dcterms:W3CDTF">2025-02-20T05:55:44Z</dcterms:modified>
</cp:coreProperties>
</file>